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7" r:id="rId5"/>
    <p:sldId id="269" r:id="rId6"/>
    <p:sldId id="271" r:id="rId7"/>
    <p:sldId id="272" r:id="rId8"/>
    <p:sldId id="273" r:id="rId9"/>
    <p:sldId id="258" r:id="rId10"/>
    <p:sldId id="282" r:id="rId11"/>
    <p:sldId id="259" r:id="rId12"/>
    <p:sldId id="260" r:id="rId13"/>
    <p:sldId id="280" r:id="rId14"/>
    <p:sldId id="279" r:id="rId15"/>
    <p:sldId id="283" r:id="rId16"/>
    <p:sldId id="281" r:id="rId17"/>
    <p:sldId id="261" r:id="rId18"/>
    <p:sldId id="262" r:id="rId19"/>
    <p:sldId id="266" r:id="rId20"/>
    <p:sldId id="274" r:id="rId21"/>
    <p:sldId id="275" r:id="rId22"/>
    <p:sldId id="276" r:id="rId23"/>
    <p:sldId id="277" r:id="rId24"/>
    <p:sldId id="278"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2" d="100"/>
          <a:sy n="132" d="100"/>
        </p:scale>
        <p:origin x="10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2013/11/15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2013/11/15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Asquith,%20P.,%20Mullins,%20D.W.,%20199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4282" y="2130425"/>
            <a:ext cx="8786874" cy="1470025"/>
          </a:xfrm>
        </p:spPr>
        <p:txBody>
          <a:bodyPr>
            <a:normAutofit fontScale="90000"/>
          </a:bodyPr>
          <a:lstStyle/>
          <a:p>
            <a:r>
              <a:rPr lang="en-US" altLang="zh-TW" dirty="0" smtClean="0">
                <a:latin typeface="Times New Roman" pitchFamily="18" charset="0"/>
                <a:cs typeface="Times New Roman" pitchFamily="18" charset="0"/>
              </a:rPr>
              <a:t>Early and late calls of convertible bonds:</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Theory and evidence</a:t>
            </a:r>
            <a:endParaRPr lang="zh-TW" altLang="en-US" dirty="0">
              <a:latin typeface="Times New Roman" pitchFamily="18" charset="0"/>
              <a:cs typeface="Times New Roman" pitchFamily="18" charset="0"/>
            </a:endParaRPr>
          </a:p>
        </p:txBody>
      </p:sp>
      <p:sp>
        <p:nvSpPr>
          <p:cNvPr id="3" name="副標題 2"/>
          <p:cNvSpPr>
            <a:spLocks noGrp="1"/>
          </p:cNvSpPr>
          <p:nvPr>
            <p:ph type="subTitle" idx="1"/>
          </p:nvPr>
        </p:nvSpPr>
        <p:spPr/>
        <p:txBody>
          <a:bodyPr/>
          <a:lstStyle/>
          <a:p>
            <a:r>
              <a:rPr lang="en-US" altLang="zh-TW" dirty="0" smtClean="0">
                <a:solidFill>
                  <a:schemeClr val="tx1"/>
                </a:solidFill>
                <a:latin typeface="Times New Roman" pitchFamily="18" charset="0"/>
                <a:cs typeface="Times New Roman" pitchFamily="18" charset="0"/>
              </a:rPr>
              <a:t>Author</a:t>
            </a:r>
            <a:r>
              <a:rPr lang="zh-TW" altLang="en-US" dirty="0" smtClean="0">
                <a:solidFill>
                  <a:schemeClr val="tx1"/>
                </a:solidFill>
                <a:latin typeface="Times New Roman" pitchFamily="18" charset="0"/>
                <a:cs typeface="Times New Roman" pitchFamily="18" charset="0"/>
              </a:rPr>
              <a:t>：</a:t>
            </a:r>
            <a:r>
              <a:rPr lang="en-US" altLang="zh-TW" dirty="0" err="1" smtClean="0">
                <a:solidFill>
                  <a:schemeClr val="tx1"/>
                </a:solidFill>
                <a:latin typeface="Times New Roman" pitchFamily="18" charset="0"/>
                <a:cs typeface="Times New Roman" pitchFamily="18" charset="0"/>
              </a:rPr>
              <a:t>Sudipto</a:t>
            </a:r>
            <a:r>
              <a:rPr lang="en-US" altLang="zh-TW" dirty="0" smtClean="0">
                <a:solidFill>
                  <a:schemeClr val="tx1"/>
                </a:solidFill>
                <a:latin typeface="Times New Roman" pitchFamily="18" charset="0"/>
                <a:cs typeface="Times New Roman" pitchFamily="18" charset="0"/>
              </a:rPr>
              <a:t> </a:t>
            </a:r>
            <a:r>
              <a:rPr lang="en-US" altLang="zh-TW" dirty="0" err="1" smtClean="0">
                <a:solidFill>
                  <a:schemeClr val="tx1"/>
                </a:solidFill>
                <a:latin typeface="Times New Roman" pitchFamily="18" charset="0"/>
                <a:cs typeface="Times New Roman" pitchFamily="18" charset="0"/>
              </a:rPr>
              <a:t>Sarkar</a:t>
            </a:r>
            <a:endParaRPr lang="en-US" altLang="zh-TW" dirty="0" smtClean="0">
              <a:solidFill>
                <a:schemeClr val="tx1"/>
              </a:solidFill>
              <a:latin typeface="Times New Roman" pitchFamily="18" charset="0"/>
              <a:cs typeface="Times New Roman" pitchFamily="18" charset="0"/>
            </a:endParaRPr>
          </a:p>
          <a:p>
            <a:endParaRPr lang="en-US" altLang="zh-TW" dirty="0" smtClean="0">
              <a:solidFill>
                <a:schemeClr val="tx1"/>
              </a:solidFill>
              <a:latin typeface="Times New Roman" pitchFamily="18" charset="0"/>
              <a:cs typeface="Times New Roman" pitchFamily="18" charset="0"/>
            </a:endParaRPr>
          </a:p>
          <a:p>
            <a:endParaRPr lang="zh-TW" alt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4638"/>
            <a:ext cx="8928992" cy="1143000"/>
          </a:xfrm>
        </p:spPr>
        <p:txBody>
          <a:bodyPr>
            <a:normAutofit fontScale="90000"/>
          </a:bodyPr>
          <a:lstStyle/>
          <a:p>
            <a:r>
              <a:rPr lang="en-US" altLang="zh-TW" dirty="0">
                <a:latin typeface="Times New Roman" pitchFamily="18" charset="0"/>
                <a:cs typeface="Times New Roman" pitchFamily="18" charset="0"/>
              </a:rPr>
              <a:t>Cash flow </a:t>
            </a:r>
            <a:r>
              <a:rPr lang="en-US" altLang="zh-TW" dirty="0" smtClean="0">
                <a:latin typeface="Times New Roman" pitchFamily="18" charset="0"/>
                <a:cs typeface="Times New Roman" pitchFamily="18" charset="0"/>
              </a:rPr>
              <a:t>hypothesis</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en-US" altLang="zh-TW" sz="2700" dirty="0" smtClean="0">
                <a:latin typeface="Times New Roman" panose="02020603050405020304" pitchFamily="18" charset="0"/>
                <a:cs typeface="Times New Roman" panose="02020603050405020304" pitchFamily="18" charset="0"/>
              </a:rPr>
              <a:t>(</a:t>
            </a:r>
            <a:r>
              <a:rPr lang="en-US" altLang="zh-TW" sz="2700" dirty="0">
                <a:latin typeface="Times New Roman" panose="02020603050405020304" pitchFamily="18" charset="0"/>
                <a:cs typeface="Times New Roman" panose="02020603050405020304" pitchFamily="18" charset="0"/>
              </a:rPr>
              <a:t>Asquith and Mullins, 1991</a:t>
            </a:r>
            <a:r>
              <a:rPr lang="en-US" altLang="zh-TW" sz="2700" dirty="0" smtClean="0">
                <a:latin typeface="Times New Roman" panose="02020603050405020304" pitchFamily="18" charset="0"/>
                <a:cs typeface="Times New Roman" panose="02020603050405020304" pitchFamily="18" charset="0"/>
              </a:rPr>
              <a:t>)</a:t>
            </a:r>
            <a:endParaRPr lang="zh-TW" altLang="en-US" sz="27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7504" y="1484784"/>
                <a:ext cx="8928992" cy="5373216"/>
              </a:xfrm>
            </p:spPr>
            <p:txBody>
              <a:bodyPr>
                <a:noAutofit/>
              </a:bodyPr>
              <a:lstStyle/>
              <a:p>
                <a:pPr>
                  <a:lnSpc>
                    <a:spcPct val="140000"/>
                  </a:lnSpc>
                </a:pPr>
                <a:r>
                  <a:rPr lang="en-US" altLang="zh-TW" sz="1600" dirty="0" smtClean="0">
                    <a:latin typeface="Times New Roman" panose="02020603050405020304" pitchFamily="18" charset="0"/>
                    <a:cs typeface="Times New Roman" panose="02020603050405020304" pitchFamily="18" charset="0"/>
                  </a:rPr>
                  <a:t>Our model</a:t>
                </a:r>
                <a:r>
                  <a:rPr lang="zh-TW" altLang="en-US" sz="1600" dirty="0" smtClean="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1600" dirty="0">
                    <a:latin typeface="Times New Roman" pitchFamily="18" charset="0"/>
                    <a:cs typeface="Times New Roman" pitchFamily="18" charset="0"/>
                  </a:rPr>
                  <a:t>x = </a:t>
                </a:r>
                <a:r>
                  <a:rPr lang="en-US" altLang="zh-TW" sz="1600" dirty="0" smtClean="0">
                    <a:latin typeface="Times New Roman" panose="02020603050405020304" pitchFamily="18" charset="0"/>
                    <a:cs typeface="Times New Roman" panose="02020603050405020304" pitchFamily="18" charset="0"/>
                  </a:rPr>
                  <a:t>0.2 , </a:t>
                </a:r>
                <a:r>
                  <a:rPr lang="en-US" altLang="zh-TW" sz="1600" dirty="0">
                    <a:latin typeface="Times New Roman" pitchFamily="18" charset="0"/>
                    <a:cs typeface="Times New Roman" pitchFamily="18" charset="0"/>
                  </a:rPr>
                  <a:t>δ = 4</a:t>
                </a:r>
                <a:r>
                  <a:rPr lang="en-US" altLang="zh-TW" sz="1600" dirty="0" smtClean="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altLang="zh-TW" sz="1600" i="1" dirty="0">
                            <a:latin typeface="Cambria Math" panose="02040503050406030204" pitchFamily="18" charset="0"/>
                            <a:cs typeface="Times New Roman" pitchFamily="18" charset="0"/>
                          </a:rPr>
                        </m:ctrlPr>
                      </m:sSupPr>
                      <m:e>
                        <m:r>
                          <m:rPr>
                            <m:nor/>
                          </m:rPr>
                          <a:rPr lang="en-US" altLang="zh-TW" sz="1600" dirty="0">
                            <a:latin typeface="Times New Roman" pitchFamily="18" charset="0"/>
                            <a:cs typeface="Times New Roman" pitchFamily="18" charset="0"/>
                          </a:rPr>
                          <m:t>V</m:t>
                        </m:r>
                      </m:e>
                      <m:sup>
                        <m:r>
                          <a:rPr lang="en-US" altLang="zh-TW" sz="1600" i="1" dirty="0">
                            <a:latin typeface="Cambria Math" panose="02040503050406030204" pitchFamily="18" charset="0"/>
                            <a:cs typeface="Times New Roman" pitchFamily="18" charset="0"/>
                          </a:rPr>
                          <m:t>∗</m:t>
                        </m:r>
                      </m:sup>
                    </m:sSup>
                  </m:oMath>
                </a14:m>
                <a:r>
                  <a:rPr lang="en-US" altLang="zh-TW" sz="1600" dirty="0" smtClean="0">
                    <a:latin typeface="Times New Roman" panose="02020603050405020304" pitchFamily="18" charset="0"/>
                    <a:cs typeface="Times New Roman" panose="02020603050405020304" pitchFamily="18" charset="0"/>
                  </a:rPr>
                  <a:t>=$525 , </a:t>
                </a:r>
                <a:r>
                  <a:rPr lang="en-US" altLang="zh-TW" sz="1600" dirty="0">
                    <a:latin typeface="Times New Roman" pitchFamily="18" charset="0"/>
                    <a:cs typeface="Times New Roman" pitchFamily="18" charset="0"/>
                  </a:rPr>
                  <a:t>τ = 35</a:t>
                </a:r>
                <a:r>
                  <a:rPr lang="en-US" altLang="zh-TW" sz="1600" dirty="0" smtClean="0">
                    <a:latin typeface="Times New Roman" panose="02020603050405020304" pitchFamily="18" charset="0"/>
                    <a:cs typeface="Times New Roman" panose="02020603050405020304" pitchFamily="18" charset="0"/>
                  </a:rPr>
                  <a:t>% , </a:t>
                </a:r>
                <a:r>
                  <a:rPr lang="en-US" altLang="zh-TW" sz="1600" dirty="0">
                    <a:latin typeface="Times New Roman" pitchFamily="18" charset="0"/>
                    <a:cs typeface="Times New Roman" pitchFamily="18" charset="0"/>
                  </a:rPr>
                  <a:t>c = 7</a:t>
                </a:r>
                <a:r>
                  <a:rPr lang="en-US" altLang="zh-TW" sz="1600" dirty="0" smtClean="0">
                    <a:latin typeface="Times New Roman" panose="02020603050405020304" pitchFamily="18" charset="0"/>
                    <a:cs typeface="Times New Roman" panose="02020603050405020304" pitchFamily="18" charset="0"/>
                  </a:rPr>
                  <a:t>% , F=$100</a:t>
                </a:r>
                <a:br>
                  <a:rPr lang="en-US" altLang="zh-TW" sz="1600" dirty="0" smtClean="0">
                    <a:latin typeface="Times New Roman" panose="02020603050405020304" pitchFamily="18" charset="0"/>
                    <a:cs typeface="Times New Roman" panose="02020603050405020304" pitchFamily="18" charset="0"/>
                  </a:rPr>
                </a:br>
                <a:r>
                  <a:rPr lang="en-US" altLang="zh-TW" sz="1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altLang="zh-TW" sz="1600" dirty="0">
                        <a:latin typeface="Times New Roman" pitchFamily="18" charset="0"/>
                        <a:cs typeface="Times New Roman" pitchFamily="18" charset="0"/>
                      </a:rPr>
                      <m:t>Dividend</m:t>
                    </m:r>
                    <m:r>
                      <m:rPr>
                        <m:nor/>
                      </m:rPr>
                      <a:rPr lang="en-US" altLang="zh-TW" sz="1600" dirty="0">
                        <a:latin typeface="Times New Roman" pitchFamily="18" charset="0"/>
                        <a:cs typeface="Times New Roman" pitchFamily="18" charset="0"/>
                      </a:rPr>
                      <m:t> = </m:t>
                    </m:r>
                    <m:r>
                      <m:rPr>
                        <m:nor/>
                      </m:rPr>
                      <a:rPr lang="en-US" altLang="zh-TW" sz="1600" dirty="0">
                        <a:latin typeface="Times New Roman" pitchFamily="18" charset="0"/>
                        <a:cs typeface="Times New Roman" pitchFamily="18" charset="0"/>
                      </a:rPr>
                      <m:t>xδ</m:t>
                    </m:r>
                    <m:sSup>
                      <m:sSupPr>
                        <m:ctrlPr>
                          <a:rPr lang="en-US" altLang="zh-TW" sz="1600" i="1" dirty="0">
                            <a:latin typeface="Cambria Math" panose="02040503050406030204" pitchFamily="18" charset="0"/>
                            <a:cs typeface="Times New Roman" pitchFamily="18" charset="0"/>
                          </a:rPr>
                        </m:ctrlPr>
                      </m:sSupPr>
                      <m:e>
                        <m:r>
                          <m:rPr>
                            <m:nor/>
                          </m:rPr>
                          <a:rPr lang="en-US" altLang="zh-TW" sz="1600" dirty="0">
                            <a:latin typeface="Times New Roman" pitchFamily="18" charset="0"/>
                            <a:cs typeface="Times New Roman" pitchFamily="18" charset="0"/>
                          </a:rPr>
                          <m:t>V</m:t>
                        </m:r>
                      </m:e>
                      <m:sup>
                        <m:r>
                          <a:rPr lang="en-US" altLang="zh-TW" sz="1600" i="1" dirty="0">
                            <a:latin typeface="Cambria Math" panose="02040503050406030204" pitchFamily="18" charset="0"/>
                            <a:cs typeface="Times New Roman" pitchFamily="18" charset="0"/>
                          </a:rPr>
                          <m:t>∗</m:t>
                        </m:r>
                      </m:sup>
                    </m:sSup>
                    <m:r>
                      <a:rPr lang="en-US" altLang="zh-TW" sz="1600" b="0" i="1" dirty="0" smtClean="0">
                        <a:latin typeface="Cambria Math" panose="02040503050406030204" pitchFamily="18" charset="0"/>
                        <a:cs typeface="Times New Roman" pitchFamily="18" charset="0"/>
                      </a:rPr>
                      <m:t>=</m:t>
                    </m:r>
                  </m:oMath>
                </a14:m>
                <a:r>
                  <a:rPr lang="en-US" altLang="zh-TW" sz="1600" dirty="0" smtClean="0">
                    <a:latin typeface="Times New Roman" panose="02020603050405020304" pitchFamily="18" charset="0"/>
                    <a:cs typeface="Times New Roman" panose="02020603050405020304" pitchFamily="18" charset="0"/>
                  </a:rPr>
                  <a:t> $4.2 &lt; 4.55 = </a:t>
                </a:r>
                <a14:m>
                  <m:oMath xmlns:m="http://schemas.openxmlformats.org/officeDocument/2006/math">
                    <m:r>
                      <m:rPr>
                        <m:nor/>
                      </m:rPr>
                      <a:rPr lang="en-US" altLang="zh-TW" sz="1600" dirty="0">
                        <a:latin typeface="Times New Roman" pitchFamily="18" charset="0"/>
                        <a:cs typeface="Times New Roman" pitchFamily="18" charset="0"/>
                      </a:rPr>
                      <m:t>(1− </m:t>
                    </m:r>
                    <m:r>
                      <m:rPr>
                        <m:nor/>
                      </m:rPr>
                      <a:rPr lang="en-US" altLang="zh-TW" sz="1600" dirty="0">
                        <a:latin typeface="Times New Roman" pitchFamily="18" charset="0"/>
                        <a:cs typeface="Times New Roman" pitchFamily="18" charset="0"/>
                      </a:rPr>
                      <m:t>τ</m:t>
                    </m:r>
                    <m:r>
                      <m:rPr>
                        <m:nor/>
                      </m:rPr>
                      <a:rPr lang="en-US" altLang="zh-TW" sz="1600" dirty="0">
                        <a:latin typeface="Times New Roman" pitchFamily="18" charset="0"/>
                        <a:cs typeface="Times New Roman" pitchFamily="18" charset="0"/>
                      </a:rPr>
                      <m:t>)</m:t>
                    </m:r>
                    <m:r>
                      <m:rPr>
                        <m:nor/>
                      </m:rPr>
                      <a:rPr lang="en-US" altLang="zh-TW" sz="1600" dirty="0">
                        <a:latin typeface="Times New Roman" pitchFamily="18" charset="0"/>
                        <a:cs typeface="Times New Roman" pitchFamily="18" charset="0"/>
                      </a:rPr>
                      <m:t>cF</m:t>
                    </m:r>
                    <m:r>
                      <m:rPr>
                        <m:nor/>
                      </m:rPr>
                      <a:rPr lang="en-US" altLang="zh-TW" sz="1600" dirty="0">
                        <a:latin typeface="Times New Roman" pitchFamily="18" charset="0"/>
                        <a:cs typeface="Times New Roman" pitchFamily="18" charset="0"/>
                      </a:rPr>
                      <m:t> = </m:t>
                    </m:r>
                    <m:r>
                      <m:rPr>
                        <m:nor/>
                      </m:rPr>
                      <a:rPr lang="en-US" altLang="zh-TW" sz="1600" dirty="0">
                        <a:latin typeface="Times New Roman" pitchFamily="18" charset="0"/>
                        <a:cs typeface="Times New Roman" pitchFamily="18" charset="0"/>
                      </a:rPr>
                      <m:t>after</m:t>
                    </m:r>
                    <m:r>
                      <m:rPr>
                        <m:nor/>
                      </m:rPr>
                      <a:rPr lang="en-US" altLang="zh-TW" sz="1600" dirty="0">
                        <a:latin typeface="Times New Roman" pitchFamily="18" charset="0"/>
                        <a:cs typeface="Times New Roman" pitchFamily="18" charset="0"/>
                      </a:rPr>
                      <m:t>−</m:t>
                    </m:r>
                    <m:r>
                      <m:rPr>
                        <m:nor/>
                      </m:rPr>
                      <a:rPr lang="en-US" altLang="zh-TW" sz="1600" dirty="0">
                        <a:latin typeface="Times New Roman" pitchFamily="18" charset="0"/>
                        <a:cs typeface="Times New Roman" pitchFamily="18" charset="0"/>
                      </a:rPr>
                      <m:t>tax</m:t>
                    </m:r>
                    <m:r>
                      <m:rPr>
                        <m:nor/>
                      </m:rPr>
                      <a:rPr lang="en-US" altLang="zh-TW" sz="1600" dirty="0">
                        <a:latin typeface="Times New Roman" pitchFamily="18" charset="0"/>
                        <a:cs typeface="Times New Roman" pitchFamily="18" charset="0"/>
                      </a:rPr>
                      <m:t> </m:t>
                    </m:r>
                    <m:r>
                      <m:rPr>
                        <m:nor/>
                      </m:rPr>
                      <a:rPr lang="en-US" altLang="zh-TW" sz="1600" dirty="0">
                        <a:latin typeface="Times New Roman" pitchFamily="18" charset="0"/>
                        <a:cs typeface="Times New Roman" pitchFamily="18" charset="0"/>
                      </a:rPr>
                      <m:t>Coupon</m:t>
                    </m:r>
                  </m:oMath>
                </a14:m>
                <a:r>
                  <a:rPr lang="en-US" altLang="zh-TW" sz="1600" dirty="0" smtClean="0">
                    <a:latin typeface="Times New Roman" panose="02020603050405020304" pitchFamily="18" charset="0"/>
                    <a:cs typeface="Times New Roman" panose="02020603050405020304" pitchFamily="18" charset="0"/>
                  </a:rPr>
                  <a:t/>
                </a:r>
                <a:br>
                  <a:rPr lang="en-US" altLang="zh-TW" sz="1600" dirty="0" smtClean="0">
                    <a:latin typeface="Times New Roman" panose="02020603050405020304" pitchFamily="18" charset="0"/>
                    <a:cs typeface="Times New Roman" panose="02020603050405020304" pitchFamily="18" charset="0"/>
                  </a:rPr>
                </a:br>
                <a:r>
                  <a:rPr lang="en-US" altLang="zh-TW" sz="1600" dirty="0" smtClean="0">
                    <a:latin typeface="Times New Roman" panose="02020603050405020304" pitchFamily="18" charset="0"/>
                    <a:cs typeface="Times New Roman" panose="02020603050405020304" pitchFamily="18" charset="0"/>
                  </a:rPr>
                  <a:t>→</a:t>
                </a:r>
                <a:r>
                  <a:rPr lang="en-US" altLang="zh-TW" sz="1600" dirty="0">
                    <a:latin typeface="Times New Roman" panose="02020603050405020304" pitchFamily="18" charset="0"/>
                    <a:cs typeface="Times New Roman" panose="02020603050405020304" pitchFamily="18" charset="0"/>
                  </a:rPr>
                  <a:t> Thus, the </a:t>
                </a:r>
                <a:r>
                  <a:rPr lang="en-US" altLang="zh-TW" sz="1600" dirty="0" smtClean="0">
                    <a:latin typeface="Times New Roman" panose="02020603050405020304" pitchFamily="18" charset="0"/>
                    <a:cs typeface="Times New Roman" panose="02020603050405020304" pitchFamily="18" charset="0"/>
                  </a:rPr>
                  <a:t>dividend payable </a:t>
                </a:r>
                <a:r>
                  <a:rPr lang="en-US" altLang="zh-TW" sz="1600" dirty="0">
                    <a:latin typeface="Times New Roman" panose="02020603050405020304" pitchFamily="18" charset="0"/>
                    <a:cs typeface="Times New Roman" panose="02020603050405020304" pitchFamily="18" charset="0"/>
                  </a:rPr>
                  <a:t>on converted shares is smaller than the after-tax coupon paid </a:t>
                </a:r>
                <a:r>
                  <a:rPr lang="en-US" altLang="zh-TW" sz="1600" dirty="0" smtClean="0">
                    <a:latin typeface="Times New Roman" panose="02020603050405020304" pitchFamily="18" charset="0"/>
                    <a:cs typeface="Times New Roman" panose="02020603050405020304" pitchFamily="18" charset="0"/>
                  </a:rPr>
                  <a:t>to convertible holders</a:t>
                </a:r>
                <a:r>
                  <a:rPr lang="en-US" altLang="zh-TW" sz="1600" dirty="0">
                    <a:latin typeface="Times New Roman" panose="02020603050405020304" pitchFamily="18" charset="0"/>
                    <a:cs typeface="Times New Roman" panose="02020603050405020304" pitchFamily="18" charset="0"/>
                  </a:rPr>
                  <a:t>, which implies a cash flow advantage to calling the convertible bond early.</a:t>
                </a:r>
                <a:r>
                  <a:rPr lang="en-US" altLang="zh-TW" sz="1600" dirty="0" smtClean="0">
                    <a:latin typeface="Times New Roman" pitchFamily="18" charset="0"/>
                    <a:cs typeface="Times New Roman" pitchFamily="18" charset="0"/>
                  </a:rPr>
                  <a:t/>
                </a:r>
                <a:br>
                  <a:rPr lang="en-US" altLang="zh-TW" sz="1600" dirty="0" smtClean="0">
                    <a:latin typeface="Times New Roman" pitchFamily="18" charset="0"/>
                    <a:cs typeface="Times New Roman" pitchFamily="18" charset="0"/>
                  </a:rPr>
                </a:br>
                <a:r>
                  <a:rPr lang="en-US" altLang="zh-TW" sz="1600" dirty="0" smtClean="0">
                    <a:latin typeface="Times New Roman" pitchFamily="18" charset="0"/>
                    <a:cs typeface="Times New Roman" pitchFamily="18" charset="0"/>
                  </a:rPr>
                  <a:t>→</a:t>
                </a:r>
                <a:r>
                  <a:rPr lang="en-US" altLang="zh-TW" sz="1600" dirty="0">
                    <a:latin typeface="Times New Roman" panose="02020603050405020304" pitchFamily="18" charset="0"/>
                    <a:cs typeface="Times New Roman" panose="02020603050405020304" pitchFamily="18" charset="0"/>
                  </a:rPr>
                  <a:t> According to the </a:t>
                </a:r>
                <a:r>
                  <a:rPr lang="en-US" altLang="zh-TW" sz="1600" dirty="0">
                    <a:latin typeface="Times New Roman" panose="02020603050405020304" pitchFamily="18" charset="0"/>
                    <a:cs typeface="Times New Roman" panose="02020603050405020304" pitchFamily="18" charset="0"/>
                    <a:hlinkClick r:id="rId2" action="ppaction://hlinkfile"/>
                  </a:rPr>
                  <a:t>cash flow hypothesis</a:t>
                </a:r>
                <a:r>
                  <a:rPr lang="en-US" altLang="zh-TW" sz="1600" dirty="0">
                    <a:latin typeface="Times New Roman" panose="02020603050405020304" pitchFamily="18" charset="0"/>
                    <a:cs typeface="Times New Roman" panose="02020603050405020304" pitchFamily="18" charset="0"/>
                  </a:rPr>
                  <a:t>, it should be optimal to call the </a:t>
                </a:r>
                <a:r>
                  <a:rPr lang="en-US" altLang="zh-TW" sz="1600" dirty="0" smtClean="0">
                    <a:latin typeface="Times New Roman" panose="02020603050405020304" pitchFamily="18" charset="0"/>
                    <a:cs typeface="Times New Roman" panose="02020603050405020304" pitchFamily="18" charset="0"/>
                  </a:rPr>
                  <a:t>bond  </a:t>
                </a:r>
                <a:br>
                  <a:rPr lang="en-US" altLang="zh-TW" sz="1600" dirty="0" smtClean="0">
                    <a:latin typeface="Times New Roman" panose="02020603050405020304" pitchFamily="18" charset="0"/>
                    <a:cs typeface="Times New Roman" panose="02020603050405020304" pitchFamily="18" charset="0"/>
                  </a:rPr>
                </a:br>
                <a:r>
                  <a:rPr lang="en-US" altLang="zh-TW" sz="1600" dirty="0" smtClean="0">
                    <a:latin typeface="Times New Roman" panose="02020603050405020304" pitchFamily="18" charset="0"/>
                    <a:cs typeface="Times New Roman" panose="02020603050405020304" pitchFamily="18" charset="0"/>
                  </a:rPr>
                  <a:t>     before</a:t>
                </a:r>
                <a:r>
                  <a:rPr lang="en-US" altLang="zh-TW" sz="1600" dirty="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the </a:t>
                </a:r>
                <a:r>
                  <a:rPr lang="en-US" altLang="zh-TW" sz="1600" dirty="0">
                    <a:latin typeface="Times New Roman" panose="02020603050405020304" pitchFamily="18" charset="0"/>
                    <a:cs typeface="Times New Roman" panose="02020603050405020304" pitchFamily="18" charset="0"/>
                  </a:rPr>
                  <a:t>conversion value reaches the call price</a:t>
                </a:r>
                <a:r>
                  <a:rPr lang="en-US" altLang="zh-TW" sz="1600" dirty="0" smtClean="0">
                    <a:latin typeface="Times New Roman" panose="02020603050405020304" pitchFamily="18" charset="0"/>
                    <a:cs typeface="Times New Roman" panose="02020603050405020304" pitchFamily="18" charset="0"/>
                  </a:rPr>
                  <a:t>.</a:t>
                </a:r>
              </a:p>
              <a:p>
                <a:pPr>
                  <a:lnSpc>
                    <a:spcPct val="170000"/>
                  </a:lnSpc>
                </a:pPr>
                <a:r>
                  <a:rPr lang="en-US" altLang="zh-TW" sz="1600" dirty="0">
                    <a:latin typeface="Times New Roman" panose="02020603050405020304" pitchFamily="18" charset="0"/>
                    <a:cs typeface="Times New Roman" panose="02020603050405020304" pitchFamily="18" charset="0"/>
                  </a:rPr>
                  <a:t>Implications</a:t>
                </a:r>
                <a:r>
                  <a:rPr lang="zh-TW" altLang="en-US" sz="1600" dirty="0">
                    <a:latin typeface="Times New Roman" panose="02020603050405020304" pitchFamily="18" charset="0"/>
                    <a:cs typeface="Times New Roman" panose="02020603050405020304" pitchFamily="18" charset="0"/>
                  </a:rPr>
                  <a:t>：</a:t>
                </a:r>
                <a:r>
                  <a:rPr lang="en-US" altLang="zh-TW" sz="1600" dirty="0">
                    <a:latin typeface="Times New Roman" panose="02020603050405020304" pitchFamily="18" charset="0"/>
                    <a:cs typeface="Times New Roman" panose="02020603050405020304" pitchFamily="18" charset="0"/>
                  </a:rPr>
                  <a:t/>
                </a:r>
                <a:br>
                  <a:rPr lang="en-US" altLang="zh-TW" sz="1600" dirty="0">
                    <a:latin typeface="Times New Roman" panose="02020603050405020304" pitchFamily="18" charset="0"/>
                    <a:cs typeface="Times New Roman" panose="02020603050405020304" pitchFamily="18" charset="0"/>
                  </a:rPr>
                </a:br>
                <a14:m>
                  <m:oMath xmlns:m="http://schemas.openxmlformats.org/officeDocument/2006/math">
                    <m:d>
                      <m:dPr>
                        <m:begChr m:val="{"/>
                        <m:endChr m:val=""/>
                        <m:ctrlPr>
                          <a:rPr lang="en-US" altLang="zh-TW" sz="1600" i="1">
                            <a:latin typeface="Cambria Math" panose="02040503050406030204" pitchFamily="18" charset="0"/>
                            <a:cs typeface="Times New Roman" panose="02020603050405020304" pitchFamily="18" charset="0"/>
                          </a:rPr>
                        </m:ctrlPr>
                      </m:dPr>
                      <m:e>
                        <m:eqArr>
                          <m:eqArrPr>
                            <m:ctrlPr>
                              <a:rPr lang="en-US" altLang="zh-TW" sz="1600" i="1">
                                <a:latin typeface="Cambria Math" panose="02040503050406030204" pitchFamily="18" charset="0"/>
                                <a:cs typeface="Times New Roman" panose="02020603050405020304" pitchFamily="18" charset="0"/>
                              </a:rPr>
                            </m:ctrlPr>
                          </m:eqArrPr>
                          <m:e>
                            <m:r>
                              <m:rPr>
                                <m:nor/>
                              </m:rPr>
                              <a:rPr lang="en-US" altLang="zh-TW" sz="1600" dirty="0">
                                <a:latin typeface="Times New Roman" panose="02020603050405020304" pitchFamily="18" charset="0"/>
                                <a:cs typeface="Times New Roman" panose="02020603050405020304" pitchFamily="18" charset="0"/>
                              </a:rPr>
                              <m:t>Dividend</m:t>
                            </m:r>
                            <m:r>
                              <m:rPr>
                                <m:nor/>
                              </m:rPr>
                              <a:rPr lang="en-US" altLang="zh-TW" sz="1600" dirty="0">
                                <a:latin typeface="Times New Roman" panose="02020603050405020304" pitchFamily="18" charset="0"/>
                                <a:cs typeface="Times New Roman" panose="02020603050405020304" pitchFamily="18" charset="0"/>
                              </a:rPr>
                              <m:t> = </m:t>
                            </m:r>
                            <m:r>
                              <m:rPr>
                                <m:nor/>
                              </m:rPr>
                              <a:rPr lang="en-US" altLang="zh-TW" sz="1600" dirty="0">
                                <a:latin typeface="Times New Roman" panose="02020603050405020304" pitchFamily="18" charset="0"/>
                                <a:cs typeface="Times New Roman" panose="02020603050405020304" pitchFamily="18" charset="0"/>
                              </a:rPr>
                              <m:t>xδ</m:t>
                            </m:r>
                            <m:sSup>
                              <m:sSupPr>
                                <m:ctrlPr>
                                  <a:rPr lang="en-US" altLang="zh-TW" sz="1600" i="1" dirty="0">
                                    <a:latin typeface="Cambria Math" panose="02040503050406030204" pitchFamily="18" charset="0"/>
                                    <a:cs typeface="Times New Roman" pitchFamily="18" charset="0"/>
                                  </a:rPr>
                                </m:ctrlPr>
                              </m:sSupPr>
                              <m:e>
                                <m:r>
                                  <m:rPr>
                                    <m:nor/>
                                  </m:rPr>
                                  <a:rPr lang="en-US" altLang="zh-TW" sz="1600" dirty="0">
                                    <a:latin typeface="Times New Roman" pitchFamily="18" charset="0"/>
                                    <a:cs typeface="Times New Roman" pitchFamily="18" charset="0"/>
                                  </a:rPr>
                                  <m:t>V</m:t>
                                </m:r>
                              </m:e>
                              <m:sup>
                                <m:r>
                                  <a:rPr lang="en-US" altLang="zh-TW" sz="1600" i="1" dirty="0">
                                    <a:latin typeface="Cambria Math" panose="02040503050406030204" pitchFamily="18" charset="0"/>
                                    <a:cs typeface="Times New Roman" pitchFamily="18" charset="0"/>
                                  </a:rPr>
                                  <m:t>∗</m:t>
                                </m:r>
                              </m:sup>
                            </m:sSup>
                            <m:r>
                              <a:rPr lang="en-US" altLang="zh-TW" sz="1600" i="1" dirty="0">
                                <a:latin typeface="Cambria Math" panose="02040503050406030204" pitchFamily="18" charset="0"/>
                                <a:cs typeface="Times New Roman" pitchFamily="18" charset="0"/>
                              </a:rPr>
                              <m:t> </m:t>
                            </m:r>
                            <m:r>
                              <m:rPr>
                                <m:nor/>
                              </m:rPr>
                              <a:rPr lang="en-US" altLang="zh-TW" sz="1600" dirty="0">
                                <a:latin typeface="Times New Roman" pitchFamily="18" charset="0"/>
                                <a:cs typeface="Times New Roman" pitchFamily="18" charset="0"/>
                              </a:rPr>
                              <m:t>&gt; (1− </m:t>
                            </m:r>
                            <m:r>
                              <m:rPr>
                                <m:nor/>
                              </m:rPr>
                              <a:rPr lang="en-US" altLang="zh-TW" sz="1600" dirty="0">
                                <a:latin typeface="Times New Roman" pitchFamily="18" charset="0"/>
                                <a:cs typeface="Times New Roman" pitchFamily="18" charset="0"/>
                              </a:rPr>
                              <m:t>τ</m:t>
                            </m:r>
                            <m:r>
                              <m:rPr>
                                <m:nor/>
                              </m:rPr>
                              <a:rPr lang="en-US" altLang="zh-TW" sz="1600" dirty="0">
                                <a:latin typeface="Times New Roman" pitchFamily="18" charset="0"/>
                                <a:cs typeface="Times New Roman" pitchFamily="18" charset="0"/>
                              </a:rPr>
                              <m:t>)</m:t>
                            </m:r>
                            <m:r>
                              <m:rPr>
                                <m:nor/>
                              </m:rPr>
                              <a:rPr lang="en-US" altLang="zh-TW" sz="1600" dirty="0">
                                <a:latin typeface="Times New Roman" pitchFamily="18" charset="0"/>
                                <a:cs typeface="Times New Roman" pitchFamily="18" charset="0"/>
                              </a:rPr>
                              <m:t>cF</m:t>
                            </m:r>
                            <m:r>
                              <m:rPr>
                                <m:nor/>
                              </m:rPr>
                              <a:rPr lang="en-US" altLang="zh-TW" sz="1600" dirty="0">
                                <a:latin typeface="Times New Roman" pitchFamily="18" charset="0"/>
                                <a:cs typeface="Times New Roman" pitchFamily="18" charset="0"/>
                              </a:rPr>
                              <m:t> = </m:t>
                            </m:r>
                            <m:r>
                              <m:rPr>
                                <m:nor/>
                              </m:rPr>
                              <a:rPr lang="en-US" altLang="zh-TW" sz="1600" dirty="0">
                                <a:latin typeface="Times New Roman" pitchFamily="18" charset="0"/>
                                <a:cs typeface="Times New Roman" pitchFamily="18" charset="0"/>
                              </a:rPr>
                              <m:t>after</m:t>
                            </m:r>
                            <m:r>
                              <m:rPr>
                                <m:nor/>
                              </m:rPr>
                              <a:rPr lang="en-US" altLang="zh-TW" sz="1600" dirty="0">
                                <a:latin typeface="Times New Roman" pitchFamily="18" charset="0"/>
                                <a:cs typeface="Times New Roman" pitchFamily="18" charset="0"/>
                              </a:rPr>
                              <m:t>−</m:t>
                            </m:r>
                            <m:r>
                              <m:rPr>
                                <m:nor/>
                              </m:rPr>
                              <a:rPr lang="en-US" altLang="zh-TW" sz="1600" dirty="0">
                                <a:latin typeface="Times New Roman" pitchFamily="18" charset="0"/>
                                <a:cs typeface="Times New Roman" pitchFamily="18" charset="0"/>
                              </a:rPr>
                              <m:t>tax</m:t>
                            </m:r>
                            <m:r>
                              <m:rPr>
                                <m:nor/>
                              </m:rPr>
                              <a:rPr lang="en-US" altLang="zh-TW" sz="1600" dirty="0">
                                <a:latin typeface="Times New Roman" pitchFamily="18" charset="0"/>
                                <a:cs typeface="Times New Roman" pitchFamily="18" charset="0"/>
                              </a:rPr>
                              <m:t> </m:t>
                            </m:r>
                            <m:r>
                              <m:rPr>
                                <m:nor/>
                              </m:rPr>
                              <a:rPr lang="en-US" altLang="zh-TW" sz="1600" dirty="0">
                                <a:latin typeface="Times New Roman" pitchFamily="18" charset="0"/>
                                <a:cs typeface="Times New Roman" pitchFamily="18" charset="0"/>
                              </a:rPr>
                              <m:t>Coupon</m:t>
                            </m:r>
                            <m:r>
                              <m:rPr>
                                <m:nor/>
                              </m:rPr>
                              <a:rPr lang="en-US" altLang="zh-TW" sz="1600" dirty="0">
                                <a:latin typeface="Times New Roman" pitchFamily="18" charset="0"/>
                                <a:cs typeface="Times New Roman" pitchFamily="18" charset="0"/>
                              </a:rPr>
                              <m:t> </m:t>
                            </m:r>
                            <m:r>
                              <a:rPr lang="en-US" altLang="zh-TW" sz="1600" i="1" dirty="0">
                                <a:latin typeface="Cambria Math" panose="02040503050406030204" pitchFamily="18" charset="0"/>
                              </a:rPr>
                              <m:t>→</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advantage</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to</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late</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call</m:t>
                            </m:r>
                            <m:r>
                              <m:rPr>
                                <m:nor/>
                              </m:rPr>
                              <a:rPr lang="en-US" altLang="zh-TW" sz="1600" dirty="0">
                                <a:latin typeface="Times New Roman" panose="02020603050405020304" pitchFamily="18" charset="0"/>
                                <a:cs typeface="Times New Roman" panose="02020603050405020304" pitchFamily="18" charset="0"/>
                              </a:rPr>
                              <m:t> </m:t>
                            </m:r>
                          </m:e>
                          <m:e>
                            <m:r>
                              <m:rPr>
                                <m:nor/>
                              </m:rPr>
                              <a:rPr lang="en-US" altLang="zh-TW" sz="1600" dirty="0">
                                <a:latin typeface="Times New Roman" panose="02020603050405020304" pitchFamily="18" charset="0"/>
                                <a:cs typeface="Times New Roman" panose="02020603050405020304" pitchFamily="18" charset="0"/>
                              </a:rPr>
                              <m:t>Dividend</m:t>
                            </m:r>
                            <m:r>
                              <m:rPr>
                                <m:nor/>
                              </m:rPr>
                              <a:rPr lang="en-US" altLang="zh-TW" sz="1600" dirty="0">
                                <a:latin typeface="Times New Roman" panose="02020603050405020304" pitchFamily="18" charset="0"/>
                                <a:cs typeface="Times New Roman" panose="02020603050405020304" pitchFamily="18" charset="0"/>
                              </a:rPr>
                              <m:t> = </m:t>
                            </m:r>
                            <m:r>
                              <m:rPr>
                                <m:nor/>
                              </m:rPr>
                              <a:rPr lang="en-US" altLang="zh-TW" sz="1600" dirty="0">
                                <a:latin typeface="Times New Roman" panose="02020603050405020304" pitchFamily="18" charset="0"/>
                                <a:cs typeface="Times New Roman" panose="02020603050405020304" pitchFamily="18" charset="0"/>
                              </a:rPr>
                              <m:t>xδ</m:t>
                            </m:r>
                            <m:sSup>
                              <m:sSupPr>
                                <m:ctrlPr>
                                  <a:rPr lang="en-US" altLang="zh-TW" sz="1600" i="1" dirty="0">
                                    <a:latin typeface="Cambria Math" panose="02040503050406030204" pitchFamily="18" charset="0"/>
                                    <a:cs typeface="Times New Roman" pitchFamily="18" charset="0"/>
                                  </a:rPr>
                                </m:ctrlPr>
                              </m:sSupPr>
                              <m:e>
                                <m:r>
                                  <m:rPr>
                                    <m:nor/>
                                  </m:rPr>
                                  <a:rPr lang="en-US" altLang="zh-TW" sz="1600" dirty="0">
                                    <a:latin typeface="Times New Roman" pitchFamily="18" charset="0"/>
                                    <a:cs typeface="Times New Roman" pitchFamily="18" charset="0"/>
                                  </a:rPr>
                                  <m:t>V</m:t>
                                </m:r>
                              </m:e>
                              <m:sup>
                                <m:r>
                                  <a:rPr lang="en-US" altLang="zh-TW" sz="1600" i="1" dirty="0">
                                    <a:latin typeface="Cambria Math" panose="02040503050406030204" pitchFamily="18" charset="0"/>
                                    <a:cs typeface="Times New Roman" pitchFamily="18" charset="0"/>
                                  </a:rPr>
                                  <m:t>∗</m:t>
                                </m:r>
                              </m:sup>
                            </m:sSup>
                            <m:r>
                              <m:rPr>
                                <m:nor/>
                              </m:rPr>
                              <a:rPr lang="en-US" altLang="zh-TW" sz="1600" dirty="0">
                                <a:latin typeface="Times New Roman" panose="02020603050405020304" pitchFamily="18" charset="0"/>
                                <a:cs typeface="Times New Roman" panose="02020603050405020304" pitchFamily="18" charset="0"/>
                              </a:rPr>
                              <m:t> &lt; (1− </m:t>
                            </m:r>
                            <m:r>
                              <m:rPr>
                                <m:nor/>
                              </m:rPr>
                              <a:rPr lang="en-US" altLang="zh-TW" sz="1600" dirty="0">
                                <a:latin typeface="Times New Roman" panose="02020603050405020304" pitchFamily="18" charset="0"/>
                                <a:cs typeface="Times New Roman" panose="02020603050405020304" pitchFamily="18" charset="0"/>
                              </a:rPr>
                              <m:t>τ</m:t>
                            </m:r>
                            <m:r>
                              <m:rPr>
                                <m:nor/>
                              </m:rPr>
                              <a:rPr lang="en-US" altLang="zh-TW" sz="1600" dirty="0">
                                <a:latin typeface="Times New Roman" panose="02020603050405020304" pitchFamily="18" charset="0"/>
                                <a:cs typeface="Times New Roman" panose="02020603050405020304" pitchFamily="18" charset="0"/>
                              </a:rPr>
                              <m:t>)</m:t>
                            </m:r>
                            <m:r>
                              <m:rPr>
                                <m:nor/>
                              </m:rPr>
                              <a:rPr lang="en-US" altLang="zh-TW" sz="1600" dirty="0">
                                <a:latin typeface="Times New Roman" panose="02020603050405020304" pitchFamily="18" charset="0"/>
                                <a:cs typeface="Times New Roman" panose="02020603050405020304" pitchFamily="18" charset="0"/>
                              </a:rPr>
                              <m:t>cF</m:t>
                            </m:r>
                            <m:r>
                              <m:rPr>
                                <m:nor/>
                              </m:rPr>
                              <a:rPr lang="en-US" altLang="zh-TW" sz="1600" dirty="0">
                                <a:latin typeface="Times New Roman" panose="02020603050405020304" pitchFamily="18" charset="0"/>
                                <a:cs typeface="Times New Roman" panose="02020603050405020304" pitchFamily="18" charset="0"/>
                              </a:rPr>
                              <m:t> = </m:t>
                            </m:r>
                            <m:r>
                              <m:rPr>
                                <m:nor/>
                              </m:rPr>
                              <a:rPr lang="en-US" altLang="zh-TW" sz="1600" dirty="0">
                                <a:latin typeface="Times New Roman" panose="02020603050405020304" pitchFamily="18" charset="0"/>
                                <a:cs typeface="Times New Roman" panose="02020603050405020304" pitchFamily="18" charset="0"/>
                              </a:rPr>
                              <m:t>after</m:t>
                            </m:r>
                            <m:r>
                              <m:rPr>
                                <m:nor/>
                              </m:rPr>
                              <a:rPr lang="en-US" altLang="zh-TW" sz="1600" dirty="0">
                                <a:latin typeface="Times New Roman" panose="02020603050405020304" pitchFamily="18" charset="0"/>
                                <a:cs typeface="Times New Roman" panose="02020603050405020304" pitchFamily="18" charset="0"/>
                              </a:rPr>
                              <m:t>−</m:t>
                            </m:r>
                            <m:r>
                              <m:rPr>
                                <m:nor/>
                              </m:rPr>
                              <a:rPr lang="en-US" altLang="zh-TW" sz="1600" dirty="0">
                                <a:latin typeface="Times New Roman" panose="02020603050405020304" pitchFamily="18" charset="0"/>
                                <a:cs typeface="Times New Roman" panose="02020603050405020304" pitchFamily="18" charset="0"/>
                              </a:rPr>
                              <m:t>tax</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Coupon</m:t>
                            </m:r>
                            <m:r>
                              <m:rPr>
                                <m:nor/>
                              </m:rPr>
                              <a:rPr lang="en-US" altLang="zh-TW" sz="1600" dirty="0">
                                <a:latin typeface="Times New Roman" panose="02020603050405020304" pitchFamily="18" charset="0"/>
                                <a:cs typeface="Times New Roman" panose="02020603050405020304" pitchFamily="18" charset="0"/>
                              </a:rPr>
                              <m:t> </m:t>
                            </m:r>
                            <m:r>
                              <a:rPr lang="en-US" altLang="zh-TW" sz="1600" i="1" dirty="0">
                                <a:latin typeface="Cambria Math" panose="02040503050406030204" pitchFamily="18" charset="0"/>
                              </a:rPr>
                              <m:t>→</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advantage</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to</m:t>
                            </m:r>
                            <m:r>
                              <m:rPr>
                                <m:nor/>
                              </m:rPr>
                              <a:rPr lang="en-US" altLang="zh-TW" sz="1600" dirty="0">
                                <a:latin typeface="Times New Roman" panose="02020603050405020304" pitchFamily="18" charset="0"/>
                                <a:cs typeface="Times New Roman" panose="02020603050405020304" pitchFamily="18" charset="0"/>
                              </a:rPr>
                              <m:t> </m:t>
                            </m:r>
                            <m:r>
                              <m:rPr>
                                <m:sty m:val="p"/>
                              </m:rPr>
                              <a:rPr lang="en-US" altLang="zh-TW" sz="1600" i="1" dirty="0">
                                <a:latin typeface="Cambria Math" panose="02040503050406030204" pitchFamily="18" charset="0"/>
                              </a:rPr>
                              <m:t>early</m:t>
                            </m:r>
                            <m:r>
                              <m:rPr>
                                <m:nor/>
                              </m:rPr>
                              <a:rPr lang="en-US" altLang="zh-TW" sz="1600" dirty="0">
                                <a:latin typeface="Times New Roman" panose="02020603050405020304" pitchFamily="18" charset="0"/>
                                <a:cs typeface="Times New Roman" panose="02020603050405020304" pitchFamily="18" charset="0"/>
                              </a:rPr>
                              <m:t> </m:t>
                            </m:r>
                            <m:r>
                              <m:rPr>
                                <m:nor/>
                              </m:rPr>
                              <a:rPr lang="en-US" altLang="zh-TW" sz="1600" dirty="0">
                                <a:latin typeface="Times New Roman" panose="02020603050405020304" pitchFamily="18" charset="0"/>
                                <a:cs typeface="Times New Roman" panose="02020603050405020304" pitchFamily="18" charset="0"/>
                              </a:rPr>
                              <m:t>call</m:t>
                            </m:r>
                          </m:e>
                        </m:eqArr>
                      </m:e>
                    </m:d>
                  </m:oMath>
                </a14:m>
                <a:endParaRPr lang="en-US" altLang="zh-TW" sz="1600" dirty="0" smtClean="0">
                  <a:latin typeface="Times New Roman" panose="02020603050405020304" pitchFamily="18" charset="0"/>
                  <a:cs typeface="Times New Roman" panose="02020603050405020304" pitchFamily="18" charset="0"/>
                </a:endParaRPr>
              </a:p>
              <a:p>
                <a:pPr>
                  <a:lnSpc>
                    <a:spcPct val="170000"/>
                  </a:lnSpc>
                </a:pPr>
                <a:r>
                  <a:rPr lang="en-US" altLang="zh-TW" sz="1600" dirty="0" smtClean="0">
                    <a:latin typeface="Times New Roman" panose="02020603050405020304" pitchFamily="18" charset="0"/>
                    <a:cs typeface="Times New Roman" panose="02020603050405020304" pitchFamily="18" charset="0"/>
                  </a:rPr>
                  <a:t>Therefore</a:t>
                </a:r>
                <a:r>
                  <a:rPr lang="en-US" altLang="zh-TW" sz="1600" dirty="0">
                    <a:latin typeface="Times New Roman" panose="02020603050405020304" pitchFamily="18" charset="0"/>
                    <a:cs typeface="Times New Roman" panose="02020603050405020304" pitchFamily="18" charset="0"/>
                  </a:rPr>
                  <a:t>, our models optimal call </a:t>
                </a:r>
                <a:r>
                  <a:rPr lang="en-US" altLang="zh-TW" sz="1600" dirty="0" smtClean="0">
                    <a:latin typeface="Times New Roman" panose="02020603050405020304" pitchFamily="18" charset="0"/>
                    <a:cs typeface="Times New Roman" panose="02020603050405020304" pitchFamily="18" charset="0"/>
                  </a:rPr>
                  <a:t>policy in </a:t>
                </a:r>
                <a:r>
                  <a:rPr lang="en-US" altLang="zh-TW" sz="1600" dirty="0">
                    <a:latin typeface="Times New Roman" panose="02020603050405020304" pitchFamily="18" charset="0"/>
                    <a:cs typeface="Times New Roman" panose="02020603050405020304" pitchFamily="18" charset="0"/>
                  </a:rPr>
                  <a:t>the base case is consistent with the traditional </a:t>
                </a:r>
                <a:r>
                  <a:rPr lang="en-US" altLang="zh-TW" sz="1600" dirty="0" smtClean="0">
                    <a:latin typeface="Times New Roman" panose="02020603050405020304" pitchFamily="18" charset="0"/>
                    <a:cs typeface="Times New Roman" panose="02020603050405020304" pitchFamily="18" charset="0"/>
                  </a:rPr>
                  <a:t>rule (Call at </a:t>
                </a:r>
                <a14:m>
                  <m:oMath xmlns:m="http://schemas.openxmlformats.org/officeDocument/2006/math">
                    <m:sSup>
                      <m:sSupPr>
                        <m:ctrlPr>
                          <a:rPr lang="en-US" altLang="zh-TW" sz="1600" i="1" dirty="0">
                            <a:latin typeface="Cambria Math" panose="02040503050406030204" pitchFamily="18" charset="0"/>
                            <a:cs typeface="Times New Roman" pitchFamily="18" charset="0"/>
                          </a:rPr>
                        </m:ctrlPr>
                      </m:sSupPr>
                      <m:e>
                        <m:r>
                          <m:rPr>
                            <m:nor/>
                          </m:rPr>
                          <a:rPr lang="en-US" altLang="zh-TW" sz="1600" dirty="0">
                            <a:latin typeface="Times New Roman" pitchFamily="18" charset="0"/>
                            <a:cs typeface="Times New Roman" pitchFamily="18" charset="0"/>
                          </a:rPr>
                          <m:t>V</m:t>
                        </m:r>
                      </m:e>
                      <m:sup>
                        <m:r>
                          <a:rPr lang="en-US" altLang="zh-TW" sz="1600" i="1" dirty="0">
                            <a:latin typeface="Cambria Math" panose="02040503050406030204" pitchFamily="18" charset="0"/>
                            <a:cs typeface="Times New Roman" pitchFamily="18" charset="0"/>
                          </a:rPr>
                          <m:t>∗</m:t>
                        </m:r>
                      </m:sup>
                    </m:sSup>
                  </m:oMath>
                </a14:m>
                <a:r>
                  <a:rPr lang="en-US" altLang="zh-TW" sz="1600" dirty="0" smtClean="0">
                    <a:latin typeface="Times New Roman" panose="02020603050405020304" pitchFamily="18" charset="0"/>
                    <a:cs typeface="Times New Roman" panose="02020603050405020304" pitchFamily="18" charset="0"/>
                  </a:rPr>
                  <a:t>=</a:t>
                </a:r>
                <a:r>
                  <a:rPr lang="en-US" altLang="zh-TW" sz="1600" dirty="0">
                    <a:latin typeface="Times New Roman" pitchFamily="18" charset="0"/>
                    <a:cs typeface="Times New Roman" pitchFamily="18" charset="0"/>
                  </a:rPr>
                  <a:t> (1+p)F/x </a:t>
                </a:r>
                <a:r>
                  <a:rPr lang="en-US" altLang="zh-TW" sz="1600" dirty="0" smtClean="0">
                    <a:latin typeface="Times New Roman" panose="02020603050405020304" pitchFamily="18" charset="0"/>
                    <a:cs typeface="Times New Roman" panose="02020603050405020304" pitchFamily="18" charset="0"/>
                  </a:rPr>
                  <a:t>) </a:t>
                </a:r>
                <a:r>
                  <a:rPr lang="en-US" altLang="zh-TW" sz="1600" dirty="0">
                    <a:latin typeface="Times New Roman" panose="02020603050405020304" pitchFamily="18" charset="0"/>
                    <a:cs typeface="Times New Roman" panose="02020603050405020304" pitchFamily="18" charset="0"/>
                  </a:rPr>
                  <a:t>of Ingersoll and Brennan </a:t>
                </a:r>
                <a:r>
                  <a:rPr lang="en-US" altLang="zh-TW" sz="1600" dirty="0" smtClean="0">
                    <a:latin typeface="Times New Roman" panose="02020603050405020304" pitchFamily="18" charset="0"/>
                    <a:cs typeface="Times New Roman" panose="02020603050405020304" pitchFamily="18" charset="0"/>
                  </a:rPr>
                  <a:t>and Schwartz</a:t>
                </a:r>
                <a:r>
                  <a:rPr lang="en-US" altLang="zh-TW" sz="1600" dirty="0">
                    <a:latin typeface="Times New Roman" panose="02020603050405020304" pitchFamily="18" charset="0"/>
                    <a:cs typeface="Times New Roman" panose="02020603050405020304" pitchFamily="18" charset="0"/>
                  </a:rPr>
                  <a:t>, but not with the cash flow hypothesis of Asquith and Mullins</a:t>
                </a:r>
                <a:r>
                  <a:rPr lang="en-US" altLang="zh-TW" sz="1600" dirty="0" smtClean="0">
                    <a:latin typeface="Times New Roman" panose="02020603050405020304" pitchFamily="18" charset="0"/>
                    <a:cs typeface="Times New Roman" panose="02020603050405020304" pitchFamily="18" charset="0"/>
                  </a:rPr>
                  <a:t>.</a:t>
                </a:r>
                <a:br>
                  <a:rPr lang="en-US" altLang="zh-TW" sz="1600" dirty="0" smtClean="0">
                    <a:latin typeface="Times New Roman" panose="02020603050405020304" pitchFamily="18" charset="0"/>
                    <a:cs typeface="Times New Roman" panose="02020603050405020304" pitchFamily="18" charset="0"/>
                  </a:rPr>
                </a:br>
                <a:r>
                  <a:rPr lang="en-US" altLang="zh-TW" sz="1600" dirty="0">
                    <a:latin typeface="Times New Roman" panose="02020603050405020304" pitchFamily="18" charset="0"/>
                    <a:cs typeface="Times New Roman" panose="02020603050405020304" pitchFamily="18" charset="0"/>
                  </a:rPr>
                  <a:t>The </a:t>
                </a:r>
                <a:r>
                  <a:rPr lang="en-US" altLang="zh-TW" sz="1600" dirty="0" smtClean="0">
                    <a:latin typeface="Times New Roman" panose="02020603050405020304" pitchFamily="18" charset="0"/>
                    <a:cs typeface="Times New Roman" panose="02020603050405020304" pitchFamily="18" charset="0"/>
                  </a:rPr>
                  <a:t>cash flow </a:t>
                </a:r>
                <a:r>
                  <a:rPr lang="en-US" altLang="zh-TW" sz="1600" dirty="0">
                    <a:latin typeface="Times New Roman" panose="02020603050405020304" pitchFamily="18" charset="0"/>
                    <a:cs typeface="Times New Roman" panose="02020603050405020304" pitchFamily="18" charset="0"/>
                  </a:rPr>
                  <a:t>effect alone is not sufficient reason for early exercise.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7504" y="1484784"/>
                <a:ext cx="8928992" cy="5373216"/>
              </a:xfrm>
              <a:blipFill rotWithShape="0">
                <a:blip r:embed="rId3"/>
                <a:stretch>
                  <a:fillRect l="-273" b="-79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6162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38"/>
            <a:ext cx="8784976" cy="1143000"/>
          </a:xfrm>
        </p:spPr>
        <p:txBody>
          <a:bodyPr>
            <a:normAutofit fontScale="90000"/>
          </a:bodyPr>
          <a:lstStyle/>
          <a:p>
            <a:r>
              <a:rPr lang="en-US" altLang="zh-TW" dirty="0">
                <a:latin typeface="Times New Roman" pitchFamily="18" charset="0"/>
                <a:cs typeface="Times New Roman" pitchFamily="18" charset="0"/>
              </a:rPr>
              <a:t>Cash flow hypothesis </a:t>
            </a:r>
            <a:br>
              <a:rPr lang="en-US" altLang="zh-TW" dirty="0">
                <a:latin typeface="Times New Roman" pitchFamily="18" charset="0"/>
                <a:cs typeface="Times New Roman" pitchFamily="18" charset="0"/>
              </a:rPr>
            </a:br>
            <a:r>
              <a:rPr lang="en-US" altLang="zh-TW" sz="2700" dirty="0">
                <a:latin typeface="Times New Roman" pitchFamily="18" charset="0"/>
                <a:cs typeface="Times New Roman" pitchFamily="18" charset="0"/>
              </a:rPr>
              <a:t>(Asquith and Mullins, 1991)</a:t>
            </a:r>
            <a:endParaRPr lang="zh-TW" altLang="en-US" sz="27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7504" y="1484784"/>
                <a:ext cx="9036496" cy="5373216"/>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Despite </a:t>
                </a:r>
                <a:r>
                  <a:rPr lang="en-US" altLang="zh-TW" sz="2400" dirty="0">
                    <a:latin typeface="Times New Roman" panose="02020603050405020304" pitchFamily="18" charset="0"/>
                    <a:cs typeface="Times New Roman" panose="02020603050405020304" pitchFamily="18" charset="0"/>
                  </a:rPr>
                  <a:t>a cash flow advantage to calling early or late, it is optimal </a:t>
                </a:r>
                <a:r>
                  <a:rPr lang="en-US" altLang="zh-TW" sz="2400" dirty="0" smtClean="0">
                    <a:latin typeface="Times New Roman" panose="02020603050405020304" pitchFamily="18" charset="0"/>
                    <a:cs typeface="Times New Roman" panose="02020603050405020304" pitchFamily="18" charset="0"/>
                  </a:rPr>
                  <a:t>for the </a:t>
                </a:r>
                <a:r>
                  <a:rPr lang="en-US" altLang="zh-TW" sz="2400" dirty="0">
                    <a:latin typeface="Times New Roman" panose="02020603050405020304" pitchFamily="18" charset="0"/>
                    <a:cs typeface="Times New Roman" panose="02020603050405020304" pitchFamily="18" charset="0"/>
                  </a:rPr>
                  <a:t>firm to call when conversion value equals call </a:t>
                </a:r>
                <a:r>
                  <a:rPr lang="en-US" altLang="zh-TW" sz="2400" dirty="0" smtClean="0">
                    <a:latin typeface="Times New Roman" panose="02020603050405020304" pitchFamily="18" charset="0"/>
                    <a:cs typeface="Times New Roman" panose="02020603050405020304" pitchFamily="18" charset="0"/>
                  </a:rPr>
                  <a:t>price</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a:t>
                </a:r>
                <a:r>
                  <a:rPr lang="en-US" altLang="zh-TW" sz="2400" dirty="0"/>
                  <a:t> </a:t>
                </a:r>
                <a:r>
                  <a:rPr lang="en-US" altLang="zh-TW" sz="2400" dirty="0" smtClean="0">
                    <a:latin typeface="Times New Roman" panose="02020603050405020304" pitchFamily="18" charset="0"/>
                    <a:cs typeface="Times New Roman" panose="02020603050405020304" pitchFamily="18" charset="0"/>
                  </a:rPr>
                  <a:t>Because </a:t>
                </a:r>
                <a:r>
                  <a:rPr lang="en-US" altLang="zh-TW" sz="2400" dirty="0">
                    <a:latin typeface="Times New Roman" panose="02020603050405020304" pitchFamily="18" charset="0"/>
                    <a:cs typeface="Times New Roman" panose="02020603050405020304" pitchFamily="18" charset="0"/>
                  </a:rPr>
                  <a:t>the cash flow hypothesis ignores the payoff at call</a:t>
                </a:r>
                <a:endParaRPr lang="en-US" altLang="zh-TW" sz="2400" dirty="0" smtClean="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Suppose there is a cash flow advantage to calling </a:t>
                </a:r>
                <a:r>
                  <a:rPr lang="en-US" altLang="zh-TW" sz="2400" dirty="0" smtClean="0">
                    <a:latin typeface="Times New Roman" panose="02020603050405020304" pitchFamily="18" charset="0"/>
                    <a:cs typeface="Times New Roman" panose="02020603050405020304" pitchFamily="18" charset="0"/>
                  </a:rPr>
                  <a:t>late</a:t>
                </a:r>
                <a:r>
                  <a:rPr lang="zh-TW" altLang="en-US" sz="24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en-US" altLang="zh-TW" sz="2400" dirty="0" smtClean="0">
                    <a:latin typeface="新細明體" panose="02020500000000000000" pitchFamily="18" charset="-120"/>
                    <a:ea typeface="新細明體" panose="02020500000000000000" pitchFamily="18" charset="-120"/>
                    <a:cs typeface="Times New Roman" panose="02020603050405020304" pitchFamily="18" charset="0"/>
                  </a:rPr>
                  <a:t/>
                </a:r>
                <a:br>
                  <a:rPr lang="en-US" altLang="zh-TW" sz="2400" dirty="0" smtClean="0">
                    <a:latin typeface="新細明體" panose="02020500000000000000" pitchFamily="18" charset="-120"/>
                    <a:ea typeface="新細明體" panose="02020500000000000000" pitchFamily="18" charset="-120"/>
                    <a:cs typeface="Times New Roman" panose="02020603050405020304" pitchFamily="18" charset="0"/>
                  </a:rPr>
                </a:br>
                <a14:m>
                  <m:oMath xmlns:m="http://schemas.openxmlformats.org/officeDocument/2006/math">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𝐷𝑖𝑣</m:t>
                    </m:r>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&gt;</m:t>
                    </m:r>
                    <m:d>
                      <m:d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d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1−</m:t>
                        </m:r>
                        <m:r>
                          <a:rPr lang="zh-TW" altLang="en-US" sz="2400" b="0" i="1" smtClean="0">
                            <a:latin typeface="Cambria Math" panose="02040503050406030204" pitchFamily="18" charset="0"/>
                            <a:ea typeface="新細明體" panose="02020500000000000000" pitchFamily="18" charset="-120"/>
                            <a:cs typeface="Times New Roman" panose="02020603050405020304" pitchFamily="18" charset="0"/>
                          </a:rPr>
                          <m:t>𝜏</m:t>
                        </m:r>
                      </m:e>
                    </m:d>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𝑐𝐹</m:t>
                    </m:r>
                  </m:oMath>
                </a14:m>
                <a:endParaRPr lang="en-US" altLang="zh-TW" sz="2400" dirty="0" smtClean="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Then, by calling late (V reaches </a:t>
                </a:r>
                <a:r>
                  <a:rPr lang="en-US" altLang="zh-TW" sz="2400" dirty="0">
                    <a:latin typeface="Times New Roman" panose="02020603050405020304" pitchFamily="18" charset="0"/>
                    <a:cs typeface="Times New Roman" panose="02020603050405020304" pitchFamily="18" charset="0"/>
                  </a:rPr>
                  <a:t>some other </a:t>
                </a:r>
                <a:r>
                  <a:rPr lang="en-US" altLang="zh-TW" sz="2400" dirty="0" smtClean="0">
                    <a:latin typeface="Times New Roman" panose="02020603050405020304" pitchFamily="18" charset="0"/>
                    <a:cs typeface="Times New Roman" panose="02020603050405020304" pitchFamily="18" charset="0"/>
                  </a:rPr>
                  <a:t>trigger </a:t>
                </a:r>
                <a14:m>
                  <m:oMath xmlns:m="http://schemas.openxmlformats.org/officeDocument/2006/math">
                    <m:sSup>
                      <m:sSupPr>
                        <m:ctrlPr>
                          <a:rPr lang="en-US" altLang="zh-TW" sz="2200" b="0" i="1" smtClean="0">
                            <a:latin typeface="Cambria Math" panose="02040503050406030204" pitchFamily="18" charset="0"/>
                            <a:cs typeface="Times New Roman" panose="02020603050405020304" pitchFamily="18" charset="0"/>
                          </a:rPr>
                        </m:ctrlPr>
                      </m:sSupPr>
                      <m:e>
                        <m:r>
                          <a:rPr lang="en-US" altLang="zh-TW" sz="2200" i="1">
                            <a:latin typeface="Cambria Math" panose="02040503050406030204" pitchFamily="18" charset="0"/>
                            <a:cs typeface="Times New Roman" panose="02020603050405020304" pitchFamily="18" charset="0"/>
                          </a:rPr>
                          <m:t>𝑉</m:t>
                        </m:r>
                        <m:r>
                          <m:rPr>
                            <m:nor/>
                          </m:rPr>
                          <a:rPr lang="en-US" altLang="zh-TW" sz="2200" dirty="0">
                            <a:latin typeface="Times New Roman" pitchFamily="18" charset="0"/>
                            <a:cs typeface="Times New Roman" pitchFamily="18" charset="0"/>
                          </a:rPr>
                          <m:t> </m:t>
                        </m:r>
                      </m:e>
                      <m:sup>
                        <m:r>
                          <a:rPr lang="en-US" altLang="zh-TW" sz="2200" b="0" i="1" smtClean="0">
                            <a:latin typeface="Cambria Math" panose="02040503050406030204" pitchFamily="18" charset="0"/>
                            <a:cs typeface="Times New Roman" panose="02020603050405020304" pitchFamily="18" charset="0"/>
                          </a:rPr>
                          <m:t>𝐿</m:t>
                        </m:r>
                      </m:sup>
                    </m:sSup>
                    <m:r>
                      <a:rPr lang="en-US" altLang="zh-TW" sz="2200" b="0" i="1" smtClean="0">
                        <a:latin typeface="Cambria Math" panose="02040503050406030204" pitchFamily="18" charset="0"/>
                        <a:cs typeface="Times New Roman" panose="02020603050405020304" pitchFamily="18" charset="0"/>
                      </a:rPr>
                      <m:t>&gt;</m:t>
                    </m:r>
                    <m:d>
                      <m:dPr>
                        <m:ctrlPr>
                          <a:rPr lang="en-US" altLang="zh-TW" sz="2200" b="0" i="1" smtClean="0">
                            <a:latin typeface="Cambria Math" panose="02040503050406030204" pitchFamily="18" charset="0"/>
                            <a:cs typeface="Times New Roman" panose="02020603050405020304" pitchFamily="18" charset="0"/>
                          </a:rPr>
                        </m:ctrlPr>
                      </m:dPr>
                      <m:e>
                        <m:r>
                          <a:rPr lang="en-US" altLang="zh-TW" sz="2200" b="0" i="1" smtClean="0">
                            <a:latin typeface="Cambria Math" panose="02040503050406030204" pitchFamily="18" charset="0"/>
                            <a:cs typeface="Times New Roman" panose="02020603050405020304" pitchFamily="18" charset="0"/>
                          </a:rPr>
                          <m:t>1+</m:t>
                        </m:r>
                        <m:r>
                          <a:rPr lang="en-US" altLang="zh-TW" sz="2200" b="0" i="1" smtClean="0">
                            <a:latin typeface="Cambria Math" panose="02040503050406030204" pitchFamily="18" charset="0"/>
                            <a:cs typeface="Times New Roman" panose="02020603050405020304" pitchFamily="18" charset="0"/>
                          </a:rPr>
                          <m:t>𝑝</m:t>
                        </m:r>
                      </m:e>
                    </m:d>
                    <m:r>
                      <a:rPr lang="en-US" altLang="zh-TW" sz="2200" b="0" i="1" smtClean="0">
                        <a:latin typeface="Cambria Math" panose="02040503050406030204" pitchFamily="18" charset="0"/>
                        <a:cs typeface="Times New Roman" panose="02020603050405020304" pitchFamily="18" charset="0"/>
                      </a:rPr>
                      <m:t>𝐹</m:t>
                    </m:r>
                    <m:r>
                      <a:rPr lang="en-US" altLang="zh-TW" sz="2200" b="0" i="1" smtClean="0">
                        <a:latin typeface="Cambria Math" panose="02040503050406030204" pitchFamily="18" charset="0"/>
                        <a:cs typeface="Times New Roman" panose="02020603050405020304" pitchFamily="18" charset="0"/>
                      </a:rPr>
                      <m:t>/</m:t>
                    </m:r>
                    <m:r>
                      <a:rPr lang="en-US" altLang="zh-TW" sz="2200" b="0" i="1" smtClean="0">
                        <a:latin typeface="Cambria Math" panose="02040503050406030204" pitchFamily="18" charset="0"/>
                        <a:cs typeface="Times New Roman" panose="02020603050405020304" pitchFamily="18" charset="0"/>
                      </a:rPr>
                      <m:t>𝑥</m:t>
                    </m:r>
                  </m:oMath>
                </a14:m>
                <a:r>
                  <a:rPr lang="en-US" altLang="zh-TW" sz="22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firm’s benefits</a:t>
                </a:r>
                <a:r>
                  <a:rPr lang="zh-TW" altLang="en-US" sz="2400" dirty="0" smtClean="0">
                    <a:latin typeface="新細明體" panose="02020500000000000000" pitchFamily="18" charset="-120"/>
                    <a:ea typeface="新細明體" panose="02020500000000000000" pitchFamily="18" charset="-120"/>
                    <a:cs typeface="Times New Roman" panose="02020603050405020304" pitchFamily="18" charset="0"/>
                  </a:rPr>
                  <a:t>：</a:t>
                </a:r>
                <a14:m>
                  <m:oMath xmlns:m="http://schemas.openxmlformats.org/officeDocument/2006/math">
                    <m:nary>
                      <m:naryPr>
                        <m:ctrlPr>
                          <a:rPr lang="zh-TW" altLang="en-US" sz="2400" i="1" smtClean="0">
                            <a:latin typeface="Cambria Math" panose="02040503050406030204" pitchFamily="18" charset="0"/>
                            <a:ea typeface="新細明體" panose="02020500000000000000" pitchFamily="18" charset="-120"/>
                            <a:cs typeface="Times New Roman" panose="02020603050405020304" pitchFamily="18" charset="0"/>
                          </a:rPr>
                        </m:ctrlPr>
                      </m:naryPr>
                      <m:sub>
                        <m:r>
                          <m:rPr>
                            <m:brk m:alnAt="23"/>
                          </m:r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0</m:t>
                        </m:r>
                      </m:sub>
                      <m: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𝑇</m:t>
                        </m:r>
                      </m:sup>
                      <m:e>
                        <m:d>
                          <m:dPr>
                            <m:begChr m:val="["/>
                            <m:endChr m:val="]"/>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d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𝐷𝑖𝑣</m:t>
                            </m:r>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d>
                              <m:d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d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1−</m:t>
                                </m:r>
                                <m:r>
                                  <a:rPr lang="zh-TW" altLang="en-US" sz="2400" b="0" i="1" smtClean="0">
                                    <a:latin typeface="Cambria Math" panose="02040503050406030204" pitchFamily="18" charset="0"/>
                                    <a:ea typeface="新細明體" panose="02020500000000000000" pitchFamily="18" charset="-120"/>
                                    <a:cs typeface="Times New Roman" panose="02020603050405020304" pitchFamily="18" charset="0"/>
                                  </a:rPr>
                                  <m:t>𝜏</m:t>
                                </m:r>
                              </m:e>
                            </m:d>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𝑐𝐹</m:t>
                            </m:r>
                          </m:e>
                        </m:d>
                        <m:sSup>
                          <m:sSup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sSupPr>
                          <m:e>
                            <m:r>
                              <a:rPr lang="en-US" altLang="zh-TW" sz="2400" i="1">
                                <a:latin typeface="Cambria Math" panose="02040503050406030204" pitchFamily="18" charset="0"/>
                                <a:cs typeface="Times New Roman" panose="02020603050405020304" pitchFamily="18" charset="0"/>
                              </a:rPr>
                              <m:t>𝑒</m:t>
                            </m:r>
                          </m:e>
                          <m: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𝑟𝑡</m:t>
                            </m:r>
                          </m:sup>
                        </m:s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𝑑𝑡</m:t>
                        </m:r>
                      </m:e>
                    </m:nary>
                  </m:oMath>
                </a14:m>
                <a:r>
                  <a:rPr lang="en-US" altLang="zh-TW" sz="2400" dirty="0" smtClean="0">
                    <a:latin typeface="Times New Roman" pitchFamily="18" charset="0"/>
                    <a:cs typeface="Times New Roman" pitchFamily="18" charset="0"/>
                  </a:rPr>
                  <a:t> ,T is delay </a:t>
                </a:r>
                <a:r>
                  <a:rPr lang="en-US" altLang="zh-TW" sz="2400" dirty="0">
                    <a:latin typeface="Times New Roman" panose="02020603050405020304" pitchFamily="18" charset="0"/>
                    <a:cs typeface="Times New Roman" panose="02020603050405020304" pitchFamily="18" charset="0"/>
                  </a:rPr>
                  <a:t>in </a:t>
                </a:r>
                <a:r>
                  <a:rPr lang="en-US" altLang="zh-TW" sz="2400" dirty="0" smtClean="0">
                    <a:latin typeface="Times New Roman" panose="02020603050405020304" pitchFamily="18" charset="0"/>
                    <a:cs typeface="Times New Roman" panose="02020603050405020304" pitchFamily="18" charset="0"/>
                  </a:rPr>
                  <a:t>call</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i.e.</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Firm’s cost to late call</a:t>
                </a:r>
                <a:r>
                  <a:rPr lang="zh-TW" altLang="en-US" sz="2400" dirty="0" smtClean="0">
                    <a:latin typeface="新細明體" panose="02020500000000000000" pitchFamily="18" charset="-120"/>
                    <a:ea typeface="新細明體" panose="02020500000000000000" pitchFamily="18" charset="-120"/>
                    <a:cs typeface="Times New Roman" panose="02020603050405020304" pitchFamily="18" charset="0"/>
                  </a:rPr>
                  <a:t>：</a:t>
                </a:r>
                <a14:m>
                  <m:oMath xmlns:m="http://schemas.openxmlformats.org/officeDocument/2006/math">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𝑥</m:t>
                    </m:r>
                    <m:sSup>
                      <m:sSup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sSup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𝑉</m:t>
                        </m:r>
                      </m:e>
                      <m: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𝐿</m:t>
                        </m:r>
                      </m:sup>
                    </m:sSup>
                    <m:sSup>
                      <m:sSup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sSup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𝑒</m:t>
                        </m:r>
                      </m:e>
                      <m: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𝑟𝑇</m:t>
                        </m:r>
                      </m:sup>
                    </m:s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𝑥</m:t>
                    </m:r>
                    <m:sSup>
                      <m:sSupPr>
                        <m:ctrlP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ctrlPr>
                      </m:sSupPr>
                      <m:e>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𝑉</m:t>
                        </m:r>
                      </m:e>
                      <m: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sup>
                    </m:sSup>
                    <m:r>
                      <a:rPr lang="en-US" altLang="zh-TW" sz="2400" b="0" i="1" smtClean="0">
                        <a:latin typeface="Cambria Math" panose="02040503050406030204" pitchFamily="18" charset="0"/>
                        <a:ea typeface="新細明體" panose="02020500000000000000" pitchFamily="18" charset="-120"/>
                        <a:cs typeface="Times New Roman" panose="02020603050405020304" pitchFamily="18" charset="0"/>
                      </a:rPr>
                      <m:t>=</m:t>
                    </m:r>
                    <m:r>
                      <a:rPr lang="en-US" altLang="zh-TW" sz="2400" i="1">
                        <a:latin typeface="Cambria Math" panose="02040503050406030204" pitchFamily="18" charset="0"/>
                        <a:cs typeface="Times New Roman" panose="02020603050405020304" pitchFamily="18" charset="0"/>
                      </a:rPr>
                      <m:t>𝑥</m:t>
                    </m:r>
                    <m:sSup>
                      <m:sSupPr>
                        <m:ctrlPr>
                          <a:rPr lang="en-US" altLang="zh-TW" sz="2400" i="1">
                            <a:latin typeface="Cambria Math" panose="02040503050406030204" pitchFamily="18" charset="0"/>
                            <a:cs typeface="Times New Roman" panose="02020603050405020304" pitchFamily="18" charset="0"/>
                          </a:rPr>
                        </m:ctrlPr>
                      </m:sSupPr>
                      <m:e>
                        <m:r>
                          <a:rPr lang="en-US" altLang="zh-TW" sz="2400" i="1">
                            <a:latin typeface="Cambria Math" panose="02040503050406030204" pitchFamily="18" charset="0"/>
                            <a:cs typeface="Times New Roman" panose="02020603050405020304" pitchFamily="18" charset="0"/>
                          </a:rPr>
                          <m:t>𝑉</m:t>
                        </m:r>
                      </m:e>
                      <m:sup>
                        <m:r>
                          <a:rPr lang="en-US" altLang="zh-TW" sz="2400" i="1">
                            <a:latin typeface="Cambria Math" panose="02040503050406030204" pitchFamily="18" charset="0"/>
                            <a:cs typeface="Times New Roman" panose="02020603050405020304" pitchFamily="18" charset="0"/>
                          </a:rPr>
                          <m:t>𝐿</m:t>
                        </m:r>
                      </m:sup>
                    </m:sSup>
                    <m:sSup>
                      <m:sSupPr>
                        <m:ctrlPr>
                          <a:rPr lang="en-US" altLang="zh-TW" sz="2400" i="1">
                            <a:latin typeface="Cambria Math" panose="02040503050406030204" pitchFamily="18" charset="0"/>
                            <a:cs typeface="Times New Roman" panose="02020603050405020304" pitchFamily="18" charset="0"/>
                          </a:rPr>
                        </m:ctrlPr>
                      </m:sSupPr>
                      <m:e>
                        <m:r>
                          <a:rPr lang="en-US" altLang="zh-TW" sz="2400" i="1">
                            <a:latin typeface="Cambria Math" panose="02040503050406030204" pitchFamily="18" charset="0"/>
                            <a:cs typeface="Times New Roman" panose="02020603050405020304" pitchFamily="18" charset="0"/>
                          </a:rPr>
                          <m:t>𝑒</m:t>
                        </m:r>
                      </m:e>
                      <m:sup>
                        <m:r>
                          <a:rPr lang="en-US" altLang="zh-TW" sz="2400" i="1">
                            <a:latin typeface="Cambria Math" panose="02040503050406030204" pitchFamily="18" charset="0"/>
                            <a:cs typeface="Times New Roman" panose="02020603050405020304" pitchFamily="18" charset="0"/>
                          </a:rPr>
                          <m:t>−</m:t>
                        </m:r>
                        <m:r>
                          <a:rPr lang="en-US" altLang="zh-TW" sz="2400" i="1">
                            <a:latin typeface="Cambria Math" panose="02040503050406030204" pitchFamily="18" charset="0"/>
                            <a:cs typeface="Times New Roman" panose="02020603050405020304" pitchFamily="18" charset="0"/>
                          </a:rPr>
                          <m:t>𝑟𝑇</m:t>
                        </m:r>
                      </m:sup>
                    </m:sSup>
                    <m:r>
                      <a:rPr lang="en-US" altLang="zh-TW" sz="2400" b="0" i="1" smtClean="0">
                        <a:latin typeface="Cambria Math" panose="02040503050406030204" pitchFamily="18" charset="0"/>
                        <a:cs typeface="Times New Roman" panose="02020603050405020304" pitchFamily="18" charset="0"/>
                      </a:rPr>
                      <m:t>−</m:t>
                    </m:r>
                    <m:d>
                      <m:dPr>
                        <m:ctrlPr>
                          <a:rPr lang="en-US" altLang="zh-TW" sz="2400" b="0" i="1" smtClean="0">
                            <a:latin typeface="Cambria Math" panose="02040503050406030204" pitchFamily="18" charset="0"/>
                            <a:cs typeface="Times New Roman" panose="02020603050405020304" pitchFamily="18" charset="0"/>
                          </a:rPr>
                        </m:ctrlPr>
                      </m:dPr>
                      <m:e>
                        <m:r>
                          <a:rPr lang="en-US" altLang="zh-TW" sz="2400" b="0" i="1" smtClean="0">
                            <a:latin typeface="Cambria Math" panose="02040503050406030204" pitchFamily="18" charset="0"/>
                            <a:cs typeface="Times New Roman" panose="02020603050405020304" pitchFamily="18" charset="0"/>
                          </a:rPr>
                          <m:t>1+</m:t>
                        </m:r>
                        <m:r>
                          <a:rPr lang="en-US" altLang="zh-TW" sz="2400" b="0" i="1" smtClean="0">
                            <a:latin typeface="Cambria Math" panose="02040503050406030204" pitchFamily="18" charset="0"/>
                            <a:cs typeface="Times New Roman" panose="02020603050405020304" pitchFamily="18" charset="0"/>
                          </a:rPr>
                          <m:t>𝑃</m:t>
                        </m:r>
                      </m:e>
                    </m:d>
                    <m:r>
                      <a:rPr lang="en-US" altLang="zh-TW" sz="2400" b="0" i="1" smtClean="0">
                        <a:latin typeface="Cambria Math" panose="02040503050406030204" pitchFamily="18" charset="0"/>
                        <a:cs typeface="Times New Roman" panose="02020603050405020304" pitchFamily="18" charset="0"/>
                      </a:rPr>
                      <m:t>𝐹</m:t>
                    </m:r>
                  </m:oMath>
                </a14:m>
                <a:endParaRPr lang="en-US" altLang="zh-TW" sz="2400" dirty="0" smtClean="0">
                  <a:latin typeface="Times New Roman" pitchFamily="18" charset="0"/>
                  <a:cs typeface="Times New Roman" pitchFamily="18" charset="0"/>
                </a:endParaRPr>
              </a:p>
              <a:p>
                <a:r>
                  <a:rPr lang="en-US" altLang="zh-TW" sz="2200" dirty="0" smtClean="0">
                    <a:latin typeface="Times New Roman" panose="02020603050405020304" pitchFamily="18" charset="0"/>
                    <a:cs typeface="Times New Roman" panose="02020603050405020304" pitchFamily="18" charset="0"/>
                  </a:rPr>
                  <a:t>Therefore,</a:t>
                </a:r>
                <a:r>
                  <a:rPr lang="en-US" altLang="zh-TW" sz="2200" dirty="0">
                    <a:latin typeface="Times New Roman" panose="02020603050405020304" pitchFamily="18" charset="0"/>
                    <a:cs typeface="Times New Roman" panose="02020603050405020304" pitchFamily="18" charset="0"/>
                  </a:rPr>
                  <a:t> cash </a:t>
                </a:r>
                <a:r>
                  <a:rPr lang="en-US" altLang="zh-TW" sz="2200" dirty="0" smtClean="0">
                    <a:latin typeface="Times New Roman" panose="02020603050405020304" pitchFamily="18" charset="0"/>
                    <a:cs typeface="Times New Roman" panose="02020603050405020304" pitchFamily="18" charset="0"/>
                  </a:rPr>
                  <a:t>flow is not </a:t>
                </a:r>
                <a:r>
                  <a:rPr lang="en-US" altLang="zh-TW" sz="2200" dirty="0">
                    <a:latin typeface="Times New Roman" panose="02020603050405020304" pitchFamily="18" charset="0"/>
                    <a:cs typeface="Times New Roman" panose="02020603050405020304" pitchFamily="18" charset="0"/>
                  </a:rPr>
                  <a:t>optimal to delay call </a:t>
                </a:r>
                <a:r>
                  <a:rPr lang="en-US" altLang="zh-TW" sz="2200" dirty="0" smtClean="0">
                    <a:latin typeface="Times New Roman" panose="02020603050405020304" pitchFamily="18" charset="0"/>
                    <a:cs typeface="Times New Roman" panose="02020603050405020304" pitchFamily="18" charset="0"/>
                  </a:rPr>
                  <a:t>if</a:t>
                </a:r>
                <a:br>
                  <a:rPr lang="en-US" altLang="zh-TW" sz="2200" dirty="0" smtClean="0">
                    <a:latin typeface="Times New Roman" panose="02020603050405020304" pitchFamily="18" charset="0"/>
                    <a:cs typeface="Times New Roman" panose="02020603050405020304" pitchFamily="18" charset="0"/>
                  </a:rPr>
                </a:br>
                <a14:m>
                  <m:oMath xmlns:m="http://schemas.openxmlformats.org/officeDocument/2006/math">
                    <m:r>
                      <a:rPr lang="en-US" altLang="zh-TW" sz="1600" i="1">
                        <a:latin typeface="Cambria Math" panose="02040503050406030204" pitchFamily="18" charset="0"/>
                        <a:cs typeface="Times New Roman" panose="02020603050405020304" pitchFamily="18" charset="0"/>
                      </a:rPr>
                      <m:t>𝑥</m:t>
                    </m:r>
                    <m:sSup>
                      <m:sSupPr>
                        <m:ctrlPr>
                          <a:rPr lang="en-US" altLang="zh-TW" sz="1600" i="1">
                            <a:latin typeface="Cambria Math" panose="02040503050406030204" pitchFamily="18" charset="0"/>
                            <a:cs typeface="Times New Roman" panose="02020603050405020304" pitchFamily="18" charset="0"/>
                          </a:rPr>
                        </m:ctrlPr>
                      </m:sSupPr>
                      <m:e>
                        <m:r>
                          <a:rPr lang="en-US" altLang="zh-TW" sz="1600" i="1">
                            <a:latin typeface="Cambria Math" panose="02040503050406030204" pitchFamily="18" charset="0"/>
                            <a:cs typeface="Times New Roman" panose="02020603050405020304" pitchFamily="18" charset="0"/>
                          </a:rPr>
                          <m:t>𝑉</m:t>
                        </m:r>
                      </m:e>
                      <m:sup>
                        <m:r>
                          <a:rPr lang="en-US" altLang="zh-TW" sz="1600" i="1">
                            <a:latin typeface="Cambria Math" panose="02040503050406030204" pitchFamily="18" charset="0"/>
                            <a:cs typeface="Times New Roman" panose="02020603050405020304" pitchFamily="18" charset="0"/>
                          </a:rPr>
                          <m:t>𝐿</m:t>
                        </m:r>
                      </m:sup>
                    </m:sSup>
                    <m:sSup>
                      <m:sSupPr>
                        <m:ctrlPr>
                          <a:rPr lang="en-US" altLang="zh-TW" sz="1600" i="1">
                            <a:latin typeface="Cambria Math" panose="02040503050406030204" pitchFamily="18" charset="0"/>
                            <a:cs typeface="Times New Roman" panose="02020603050405020304" pitchFamily="18" charset="0"/>
                          </a:rPr>
                        </m:ctrlPr>
                      </m:sSupPr>
                      <m:e>
                        <m:r>
                          <a:rPr lang="en-US" altLang="zh-TW" sz="1600" i="1">
                            <a:latin typeface="Cambria Math" panose="02040503050406030204" pitchFamily="18" charset="0"/>
                            <a:cs typeface="Times New Roman" panose="02020603050405020304" pitchFamily="18" charset="0"/>
                          </a:rPr>
                          <m:t>𝑒</m:t>
                        </m:r>
                      </m:e>
                      <m:sup>
                        <m:r>
                          <a:rPr lang="en-US" altLang="zh-TW" sz="1600" i="1">
                            <a:latin typeface="Cambria Math" panose="02040503050406030204" pitchFamily="18" charset="0"/>
                            <a:cs typeface="Times New Roman" panose="02020603050405020304" pitchFamily="18" charset="0"/>
                          </a:rPr>
                          <m:t>−</m:t>
                        </m:r>
                        <m:r>
                          <a:rPr lang="en-US" altLang="zh-TW" sz="1600" i="1">
                            <a:latin typeface="Cambria Math" panose="02040503050406030204" pitchFamily="18" charset="0"/>
                            <a:cs typeface="Times New Roman" panose="02020603050405020304" pitchFamily="18" charset="0"/>
                          </a:rPr>
                          <m:t>𝑟𝑇</m:t>
                        </m:r>
                      </m:sup>
                    </m:sSup>
                    <m:r>
                      <a:rPr lang="en-US" altLang="zh-TW" sz="1600" i="1">
                        <a:latin typeface="Cambria Math" panose="02040503050406030204" pitchFamily="18" charset="0"/>
                        <a:cs typeface="Times New Roman" panose="02020603050405020304" pitchFamily="18" charset="0"/>
                      </a:rPr>
                      <m:t>−</m:t>
                    </m:r>
                    <m:d>
                      <m:dPr>
                        <m:ctrlPr>
                          <a:rPr lang="en-US" altLang="zh-TW" sz="1600" i="1">
                            <a:latin typeface="Cambria Math" panose="02040503050406030204" pitchFamily="18" charset="0"/>
                            <a:cs typeface="Times New Roman" panose="02020603050405020304" pitchFamily="18" charset="0"/>
                          </a:rPr>
                        </m:ctrlPr>
                      </m:dPr>
                      <m:e>
                        <m:r>
                          <a:rPr lang="en-US" altLang="zh-TW" sz="1600" i="1">
                            <a:latin typeface="Cambria Math" panose="02040503050406030204" pitchFamily="18" charset="0"/>
                            <a:cs typeface="Times New Roman" panose="02020603050405020304" pitchFamily="18" charset="0"/>
                          </a:rPr>
                          <m:t>1+</m:t>
                        </m:r>
                        <m:r>
                          <a:rPr lang="en-US" altLang="zh-TW" sz="1600" i="1">
                            <a:latin typeface="Cambria Math" panose="02040503050406030204" pitchFamily="18" charset="0"/>
                            <a:cs typeface="Times New Roman" panose="02020603050405020304" pitchFamily="18" charset="0"/>
                          </a:rPr>
                          <m:t>𝑃</m:t>
                        </m:r>
                      </m:e>
                    </m:d>
                    <m:r>
                      <a:rPr lang="en-US" altLang="zh-TW" sz="1600" i="1">
                        <a:latin typeface="Cambria Math" panose="02040503050406030204" pitchFamily="18" charset="0"/>
                        <a:cs typeface="Times New Roman" panose="02020603050405020304" pitchFamily="18" charset="0"/>
                      </a:rPr>
                      <m:t>𝐹</m:t>
                    </m:r>
                    <m:r>
                      <a:rPr lang="en-US" altLang="zh-TW" sz="1600" b="0" i="1" smtClean="0">
                        <a:latin typeface="Cambria Math" panose="02040503050406030204" pitchFamily="18" charset="0"/>
                        <a:cs typeface="Times New Roman" panose="02020603050405020304" pitchFamily="18" charset="0"/>
                      </a:rPr>
                      <m:t>&gt;</m:t>
                    </m:r>
                    <m:nary>
                      <m:naryPr>
                        <m:ctrlPr>
                          <a:rPr lang="en-US" altLang="zh-TW" sz="1600" b="0" i="1" smtClean="0">
                            <a:latin typeface="Cambria Math" panose="02040503050406030204" pitchFamily="18" charset="0"/>
                            <a:cs typeface="Times New Roman" panose="02020603050405020304" pitchFamily="18" charset="0"/>
                          </a:rPr>
                        </m:ctrlPr>
                      </m:naryPr>
                      <m:sub>
                        <m:r>
                          <m:rPr>
                            <m:brk m:alnAt="23"/>
                          </m:rPr>
                          <a:rPr lang="en-US" altLang="zh-TW" sz="1600" b="0" i="1" smtClean="0">
                            <a:latin typeface="Cambria Math" panose="02040503050406030204" pitchFamily="18" charset="0"/>
                            <a:cs typeface="Times New Roman" panose="02020603050405020304" pitchFamily="18" charset="0"/>
                          </a:rPr>
                          <m:t>0</m:t>
                        </m:r>
                      </m:sub>
                      <m:sup>
                        <m:r>
                          <a:rPr lang="en-US" altLang="zh-TW" sz="1600" b="0" i="1" smtClean="0">
                            <a:latin typeface="Cambria Math" panose="02040503050406030204" pitchFamily="18" charset="0"/>
                            <a:cs typeface="Times New Roman" panose="02020603050405020304" pitchFamily="18" charset="0"/>
                          </a:rPr>
                          <m:t>𝑇</m:t>
                        </m:r>
                      </m:sup>
                      <m:e>
                        <m:r>
                          <a:rPr lang="en-US" altLang="zh-TW" sz="1600" b="0" i="1" smtClean="0">
                            <a:latin typeface="Cambria Math" panose="02040503050406030204" pitchFamily="18" charset="0"/>
                            <a:cs typeface="Times New Roman" panose="02020603050405020304" pitchFamily="18" charset="0"/>
                          </a:rPr>
                          <m:t>[</m:t>
                        </m:r>
                        <m:r>
                          <a:rPr lang="en-US" altLang="zh-TW" sz="1600" b="0" i="1" smtClean="0">
                            <a:latin typeface="Cambria Math" panose="02040503050406030204" pitchFamily="18" charset="0"/>
                            <a:cs typeface="Times New Roman" panose="02020603050405020304" pitchFamily="18" charset="0"/>
                          </a:rPr>
                          <m:t>𝐷𝑖𝑣</m:t>
                        </m:r>
                        <m:r>
                          <a:rPr lang="en-US" altLang="zh-TW" sz="1600" b="0" i="1" smtClean="0">
                            <a:latin typeface="Cambria Math" panose="02040503050406030204" pitchFamily="18" charset="0"/>
                            <a:cs typeface="Times New Roman" panose="02020603050405020304" pitchFamily="18" charset="0"/>
                          </a:rPr>
                          <m:t>−</m:t>
                        </m:r>
                        <m:d>
                          <m:dPr>
                            <m:ctrlPr>
                              <a:rPr lang="en-US" altLang="zh-TW" sz="1600" b="0" i="1" smtClean="0">
                                <a:latin typeface="Cambria Math" panose="02040503050406030204" pitchFamily="18" charset="0"/>
                                <a:cs typeface="Times New Roman" panose="02020603050405020304" pitchFamily="18" charset="0"/>
                              </a:rPr>
                            </m:ctrlPr>
                          </m:dPr>
                          <m:e>
                            <m:r>
                              <a:rPr lang="en-US" altLang="zh-TW" sz="1600" b="0" i="1" smtClean="0">
                                <a:latin typeface="Cambria Math" panose="02040503050406030204" pitchFamily="18" charset="0"/>
                                <a:cs typeface="Times New Roman" panose="02020603050405020304" pitchFamily="18" charset="0"/>
                              </a:rPr>
                              <m:t>1−</m:t>
                            </m:r>
                            <m:r>
                              <a:rPr lang="zh-TW" altLang="en-US" sz="1600" b="0" i="1" smtClean="0">
                                <a:latin typeface="Cambria Math" panose="02040503050406030204" pitchFamily="18" charset="0"/>
                                <a:cs typeface="Times New Roman" panose="02020603050405020304" pitchFamily="18" charset="0"/>
                              </a:rPr>
                              <m:t>𝜏</m:t>
                            </m:r>
                          </m:e>
                        </m:d>
                        <m:r>
                          <a:rPr lang="en-US" altLang="zh-TW" sz="1600" b="0" i="1" smtClean="0">
                            <a:latin typeface="Cambria Math" panose="02040503050406030204" pitchFamily="18" charset="0"/>
                            <a:cs typeface="Times New Roman" panose="02020603050405020304" pitchFamily="18" charset="0"/>
                          </a:rPr>
                          <m:t>𝑐𝐹</m:t>
                        </m:r>
                        <m:r>
                          <a:rPr lang="en-US" altLang="zh-TW" sz="1600" b="0" i="1" smtClean="0">
                            <a:latin typeface="Cambria Math" panose="02040503050406030204" pitchFamily="18" charset="0"/>
                            <a:cs typeface="Times New Roman" panose="02020603050405020304" pitchFamily="18" charset="0"/>
                          </a:rPr>
                          <m:t>]</m:t>
                        </m:r>
                        <m:sSup>
                          <m:sSupPr>
                            <m:ctrlPr>
                              <a:rPr lang="en-US" altLang="zh-TW" sz="1600" b="0" i="1" smtClean="0">
                                <a:latin typeface="Cambria Math" panose="02040503050406030204" pitchFamily="18" charset="0"/>
                                <a:cs typeface="Times New Roman" panose="02020603050405020304" pitchFamily="18" charset="0"/>
                              </a:rPr>
                            </m:ctrlPr>
                          </m:sSupPr>
                          <m:e>
                            <m:r>
                              <a:rPr lang="en-US" altLang="zh-TW" sz="1600" b="0" i="1" smtClean="0">
                                <a:latin typeface="Cambria Math" panose="02040503050406030204" pitchFamily="18" charset="0"/>
                                <a:cs typeface="Times New Roman" panose="02020603050405020304" pitchFamily="18" charset="0"/>
                              </a:rPr>
                              <m:t>𝑒</m:t>
                            </m:r>
                          </m:e>
                          <m:sup>
                            <m:r>
                              <a:rPr lang="en-US" altLang="zh-TW" sz="1600" b="0" i="1" smtClean="0">
                                <a:latin typeface="Cambria Math" panose="02040503050406030204" pitchFamily="18" charset="0"/>
                                <a:cs typeface="Times New Roman" panose="02020603050405020304" pitchFamily="18" charset="0"/>
                              </a:rPr>
                              <m:t>−</m:t>
                            </m:r>
                            <m:r>
                              <a:rPr lang="en-US" altLang="zh-TW" sz="1600" b="0" i="1" smtClean="0">
                                <a:latin typeface="Cambria Math" panose="02040503050406030204" pitchFamily="18" charset="0"/>
                                <a:cs typeface="Times New Roman" panose="02020603050405020304" pitchFamily="18" charset="0"/>
                              </a:rPr>
                              <m:t>𝑟𝑡</m:t>
                            </m:r>
                          </m:sup>
                        </m:sSup>
                        <m:r>
                          <a:rPr lang="en-US" altLang="zh-TW" sz="1600" b="0" i="1" smtClean="0">
                            <a:latin typeface="Cambria Math" panose="02040503050406030204" pitchFamily="18" charset="0"/>
                            <a:cs typeface="Times New Roman" panose="02020603050405020304" pitchFamily="18" charset="0"/>
                          </a:rPr>
                          <m:t>𝑑𝑡</m:t>
                        </m:r>
                      </m:e>
                    </m:nary>
                  </m:oMath>
                </a14:m>
                <a:endParaRPr lang="en-US" altLang="zh-TW" sz="1600" dirty="0" smtClean="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7504" y="1484784"/>
                <a:ext cx="9036496" cy="5373216"/>
              </a:xfrm>
              <a:blipFill rotWithShape="0">
                <a:blip r:embed="rId2"/>
                <a:stretch>
                  <a:fillRect l="-945" t="-908" r="-2969"/>
                </a:stretch>
              </a:blipFill>
            </p:spPr>
            <p:txBody>
              <a:bodyPr/>
              <a:lstStyle/>
              <a:p>
                <a:r>
                  <a:rPr lang="zh-TW" altLang="en-US">
                    <a:noFill/>
                  </a:rPr>
                  <a:t> </a:t>
                </a:r>
              </a:p>
            </p:txBody>
          </p:sp>
        </mc:Fallback>
      </mc:AlternateContent>
      <p:cxnSp>
        <p:nvCxnSpPr>
          <p:cNvPr id="5" name="直線接點 4"/>
          <p:cNvCxnSpPr/>
          <p:nvPr/>
        </p:nvCxnSpPr>
        <p:spPr>
          <a:xfrm>
            <a:off x="1331640" y="4941168"/>
            <a:ext cx="5832648" cy="0"/>
          </a:xfrm>
          <a:prstGeom prst="line">
            <a:avLst/>
          </a:prstGeom>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971600" y="4756502"/>
            <a:ext cx="288032"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t</a:t>
            </a:r>
            <a:endParaRPr lang="zh-TW" altLang="en-US" dirty="0">
              <a:latin typeface="Times New Roman" panose="02020603050405020304" pitchFamily="18" charset="0"/>
              <a:cs typeface="Times New Roman" panose="02020603050405020304" pitchFamily="18" charset="0"/>
            </a:endParaRPr>
          </a:p>
        </p:txBody>
      </p:sp>
      <p:cxnSp>
        <p:nvCxnSpPr>
          <p:cNvPr id="15" name="直線接點 14"/>
          <p:cNvCxnSpPr/>
          <p:nvPr/>
        </p:nvCxnSpPr>
        <p:spPr>
          <a:xfrm>
            <a:off x="1763688" y="4797152"/>
            <a:ext cx="0" cy="328682"/>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1619672" y="4479504"/>
            <a:ext cx="288032" cy="369332"/>
          </a:xfrm>
          <a:prstGeom prst="rect">
            <a:avLst/>
          </a:prstGeom>
          <a:noFill/>
        </p:spPr>
        <p:txBody>
          <a:bodyPr wrap="square" rtlCol="0">
            <a:spAutoFit/>
          </a:bodyPr>
          <a:lstStyle/>
          <a:p>
            <a:r>
              <a:rPr lang="en-US" altLang="zh-TW" dirty="0" smtClean="0"/>
              <a:t>0</a:t>
            </a:r>
            <a:endParaRPr lang="zh-TW" altLang="en-US" dirty="0"/>
          </a:p>
        </p:txBody>
      </p:sp>
      <p:cxnSp>
        <p:nvCxnSpPr>
          <p:cNvPr id="18" name="直線接點 17"/>
          <p:cNvCxnSpPr/>
          <p:nvPr/>
        </p:nvCxnSpPr>
        <p:spPr>
          <a:xfrm>
            <a:off x="6660232" y="4756502"/>
            <a:ext cx="0" cy="369332"/>
          </a:xfrm>
          <a:prstGeom prst="line">
            <a:avLst/>
          </a:prstGeom>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6516216" y="4451808"/>
            <a:ext cx="288032" cy="369332"/>
          </a:xfrm>
          <a:prstGeom prst="rect">
            <a:avLst/>
          </a:prstGeom>
          <a:noFill/>
        </p:spPr>
        <p:txBody>
          <a:bodyPr wrap="square" rtlCol="0">
            <a:spAutoFit/>
          </a:bodyPr>
          <a:lstStyle/>
          <a:p>
            <a:r>
              <a:rPr lang="en-US" altLang="zh-TW" dirty="0" smtClean="0"/>
              <a:t>T</a:t>
            </a:r>
            <a:endParaRPr lang="zh-TW" altLang="en-US" dirty="0"/>
          </a:p>
        </p:txBody>
      </p:sp>
      <mc:AlternateContent xmlns:mc="http://schemas.openxmlformats.org/markup-compatibility/2006" xmlns:a14="http://schemas.microsoft.com/office/drawing/2010/main">
        <mc:Choice Requires="a14">
          <p:sp>
            <p:nvSpPr>
              <p:cNvPr id="24" name="文字方塊 23"/>
              <p:cNvSpPr txBox="1"/>
              <p:nvPr/>
            </p:nvSpPr>
            <p:spPr>
              <a:xfrm>
                <a:off x="1187624" y="5125834"/>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i="1">
                              <a:latin typeface="Cambria Math" panose="02040503050406030204" pitchFamily="18" charset="0"/>
                            </a:rPr>
                            <m:t>𝑉</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r>
                            <a:rPr lang="en-US" altLang="zh-TW" b="0" i="1" smtClean="0">
                              <a:latin typeface="Cambria Math" panose="02040503050406030204" pitchFamily="18" charset="0"/>
                            </a:rPr>
                            <m:t>𝑃</m:t>
                          </m:r>
                        </m:e>
                      </m:d>
                      <m:r>
                        <a:rPr lang="en-US" altLang="zh-TW" b="0" i="1" smtClean="0">
                          <a:latin typeface="Cambria Math" panose="02040503050406030204" pitchFamily="18" charset="0"/>
                        </a:rPr>
                        <m:t>𝐹</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oMath>
                  </m:oMathPara>
                </a14:m>
                <a:endParaRPr lang="zh-TW" altLang="en-US"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1187624" y="5125834"/>
                <a:ext cx="1944216" cy="369332"/>
              </a:xfrm>
              <a:prstGeom prst="rect">
                <a:avLst/>
              </a:prstGeom>
              <a:blipFill rotWithShape="0">
                <a:blip r:embed="rId3"/>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5940152" y="5125834"/>
                <a:ext cx="1944216" cy="386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𝑉</m:t>
                          </m:r>
                          <m:r>
                            <m:rPr>
                              <m:nor/>
                            </m:rPr>
                            <a:rPr lang="en-US" altLang="zh-TW" dirty="0">
                              <a:latin typeface="Times New Roman" pitchFamily="18" charset="0"/>
                              <a:cs typeface="Times New Roman" pitchFamily="18" charset="0"/>
                            </a:rPr>
                            <m:t> </m:t>
                          </m:r>
                        </m:e>
                        <m:sup>
                          <m:r>
                            <a:rPr lang="en-US" altLang="zh-TW" i="1">
                              <a:latin typeface="Cambria Math" panose="02040503050406030204" pitchFamily="18" charset="0"/>
                              <a:cs typeface="Times New Roman" panose="02020603050405020304" pitchFamily="18" charset="0"/>
                            </a:rPr>
                            <m:t>𝐿</m:t>
                          </m:r>
                        </m:sup>
                      </m:sSup>
                      <m:r>
                        <a:rPr lang="en-US" altLang="zh-TW" i="1">
                          <a:latin typeface="Cambria Math" panose="02040503050406030204" pitchFamily="18" charset="0"/>
                          <a:cs typeface="Times New Roman" panose="02020603050405020304" pitchFamily="18" charset="0"/>
                        </a:rPr>
                        <m:t>&gt;</m:t>
                      </m:r>
                      <m:d>
                        <m:dPr>
                          <m:ctrlPr>
                            <a:rPr lang="en-US" altLang="zh-TW" i="1">
                              <a:latin typeface="Cambria Math" panose="02040503050406030204" pitchFamily="18" charset="0"/>
                              <a:cs typeface="Times New Roman" panose="02020603050405020304" pitchFamily="18" charset="0"/>
                            </a:rPr>
                          </m:ctrlPr>
                        </m:dPr>
                        <m:e>
                          <m:r>
                            <a:rPr lang="en-US" altLang="zh-TW" i="1">
                              <a:latin typeface="Cambria Math" panose="02040503050406030204" pitchFamily="18" charset="0"/>
                              <a:cs typeface="Times New Roman" panose="02020603050405020304" pitchFamily="18" charset="0"/>
                            </a:rPr>
                            <m:t>1+</m:t>
                          </m:r>
                          <m:r>
                            <a:rPr lang="en-US" altLang="zh-TW" i="1">
                              <a:latin typeface="Cambria Math" panose="02040503050406030204" pitchFamily="18" charset="0"/>
                              <a:cs typeface="Times New Roman" panose="02020603050405020304" pitchFamily="18" charset="0"/>
                            </a:rPr>
                            <m:t>𝑝</m:t>
                          </m:r>
                        </m:e>
                      </m:d>
                      <m:r>
                        <a:rPr lang="en-US" altLang="zh-TW" i="1">
                          <a:latin typeface="Cambria Math" panose="02040503050406030204" pitchFamily="18" charset="0"/>
                          <a:cs typeface="Times New Roman" panose="02020603050405020304" pitchFamily="18" charset="0"/>
                        </a:rPr>
                        <m:t>𝐹</m:t>
                      </m:r>
                      <m:r>
                        <a:rPr lang="en-US" altLang="zh-TW" i="1">
                          <a:latin typeface="Cambria Math" panose="02040503050406030204" pitchFamily="18" charset="0"/>
                          <a:cs typeface="Times New Roman" panose="02020603050405020304" pitchFamily="18" charset="0"/>
                        </a:rPr>
                        <m:t>/</m:t>
                      </m:r>
                      <m:r>
                        <a:rPr lang="en-US" altLang="zh-TW" i="1">
                          <a:latin typeface="Cambria Math" panose="02040503050406030204" pitchFamily="18" charset="0"/>
                          <a:cs typeface="Times New Roman" panose="02020603050405020304" pitchFamily="18" charset="0"/>
                        </a:rPr>
                        <m:t>𝑥</m:t>
                      </m:r>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5940152" y="5125834"/>
                <a:ext cx="1944216" cy="386068"/>
              </a:xfrm>
              <a:prstGeom prst="rect">
                <a:avLst/>
              </a:prstGeom>
              <a:blipFill rotWithShape="0">
                <a:blip r:embed="rId4"/>
                <a:stretch>
                  <a:fillRect b="-12698"/>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                     Founding                </a:t>
            </a:r>
            <a:r>
              <a:rPr lang="en-US" altLang="zh-TW"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hlinkClick r:id="rId2" action="ppaction://hlinksldjump"/>
              </a:rPr>
              <a:t>TP</a:t>
            </a:r>
            <a:r>
              <a:rPr lang="en-US" altLang="zh-TW" sz="2400"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14282" y="1600200"/>
                <a:ext cx="8786874" cy="5257800"/>
              </a:xfrm>
            </p:spPr>
            <p:txBody>
              <a:bodyPr>
                <a:normAutofit/>
              </a:bodyPr>
              <a:lstStyle/>
              <a:p>
                <a:pPr>
                  <a:buFont typeface="Wingdings" pitchFamily="2" charset="2"/>
                  <a:buChar char="Ø"/>
                </a:pPr>
                <a:r>
                  <a:rPr lang="en-US" altLang="zh-TW" sz="2800" dirty="0" smtClean="0">
                    <a:latin typeface="Times New Roman" pitchFamily="18" charset="0"/>
                    <a:cs typeface="Times New Roman" pitchFamily="18" charset="0"/>
                  </a:rPr>
                  <a:t>Result 1</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The optimal trigger V* is independent of the parameter σ, δ,</a:t>
                </a:r>
                <a:r>
                  <a:rPr lang="el-GR" altLang="zh-TW" sz="2800" dirty="0" smtClean="0">
                    <a:latin typeface="Times New Roman" pitchFamily="18" charset="0"/>
                    <a:cs typeface="Times New Roman" pitchFamily="18" charset="0"/>
                  </a:rPr>
                  <a:t> α</a:t>
                </a:r>
                <a:r>
                  <a:rPr lang="en-US" altLang="zh-TW" sz="2800" dirty="0" smtClean="0">
                    <a:latin typeface="Times New Roman" pitchFamily="18" charset="0"/>
                    <a:cs typeface="Times New Roman" pitchFamily="18" charset="0"/>
                  </a:rPr>
                  <a:t>, τ, r and c over a wide range of values</a:t>
                </a:r>
              </a:p>
              <a:p>
                <a:pPr marL="0" indent="0">
                  <a:buNone/>
                </a:pPr>
                <a:r>
                  <a:rPr lang="en-US" altLang="zh-TW" sz="2800" dirty="0" smtClean="0">
                    <a:latin typeface="Times New Roman" pitchFamily="18" charset="0"/>
                    <a:cs typeface="Times New Roman" pitchFamily="18" charset="0"/>
                  </a:rPr>
                  <a:t>     (Intuition</a:t>
                </a:r>
                <a:r>
                  <a:rPr lang="zh-TW" altLang="en-US" sz="2800" dirty="0" smtClean="0">
                    <a:latin typeface="新細明體" panose="02020500000000000000" pitchFamily="18" charset="-120"/>
                    <a:ea typeface="新細明體" panose="02020500000000000000" pitchFamily="18" charset="-120"/>
                    <a:cs typeface="Times New Roman" pitchFamily="18" charset="0"/>
                  </a:rPr>
                  <a:t>：</a:t>
                </a:r>
                <a14:m>
                  <m:oMath xmlns:m="http://schemas.openxmlformats.org/officeDocument/2006/math">
                    <m:sSup>
                      <m:sSupPr>
                        <m:ctrlPr>
                          <a:rPr lang="en-US" altLang="zh-TW" sz="2800" i="1" smtClean="0">
                            <a:latin typeface="Cambria Math" panose="02040503050406030204" pitchFamily="18" charset="0"/>
                            <a:ea typeface="新細明體" panose="02020500000000000000" pitchFamily="18" charset="-120"/>
                            <a:cs typeface="Times New Roman" pitchFamily="18" charset="0"/>
                          </a:rPr>
                        </m:ctrlPr>
                      </m:sSupPr>
                      <m:e>
                        <m:r>
                          <a:rPr lang="en-US" altLang="zh-TW" sz="2800" b="0" i="1" smtClean="0">
                            <a:latin typeface="Cambria Math" panose="02040503050406030204" pitchFamily="18" charset="0"/>
                            <a:ea typeface="新細明體" panose="02020500000000000000" pitchFamily="18" charset="-120"/>
                            <a:cs typeface="Times New Roman" pitchFamily="18" charset="0"/>
                          </a:rPr>
                          <m:t>𝑉</m:t>
                        </m:r>
                      </m:e>
                      <m:sup>
                        <m:r>
                          <a:rPr lang="en-US" altLang="zh-TW" sz="2800" b="0" i="1" smtClean="0">
                            <a:latin typeface="Cambria Math" panose="02040503050406030204" pitchFamily="18" charset="0"/>
                            <a:ea typeface="新細明體" panose="02020500000000000000" pitchFamily="18" charset="-120"/>
                            <a:cs typeface="Times New Roman" pitchFamily="18" charset="0"/>
                          </a:rPr>
                          <m:t>∗</m:t>
                        </m:r>
                      </m:sup>
                    </m:sSup>
                    <m:r>
                      <a:rPr lang="en-US" altLang="zh-TW" sz="2800" b="0" i="1" smtClean="0">
                        <a:latin typeface="Cambria Math" panose="02040503050406030204" pitchFamily="18" charset="0"/>
                        <a:ea typeface="新細明體" panose="02020500000000000000" pitchFamily="18" charset="-120"/>
                        <a:cs typeface="Times New Roman" pitchFamily="18" charset="0"/>
                      </a:rPr>
                      <m:t>=</m:t>
                    </m:r>
                    <m:d>
                      <m:dPr>
                        <m:ctrlPr>
                          <a:rPr lang="en-US" altLang="zh-TW" sz="2800" b="0" i="1" smtClean="0">
                            <a:latin typeface="Cambria Math" panose="02040503050406030204" pitchFamily="18" charset="0"/>
                            <a:ea typeface="新細明體" panose="02020500000000000000" pitchFamily="18" charset="-120"/>
                            <a:cs typeface="Times New Roman" pitchFamily="18" charset="0"/>
                          </a:rPr>
                        </m:ctrlPr>
                      </m:dPr>
                      <m:e>
                        <m:r>
                          <a:rPr lang="en-US" altLang="zh-TW" sz="2800" b="0" i="1" smtClean="0">
                            <a:latin typeface="Cambria Math" panose="02040503050406030204" pitchFamily="18" charset="0"/>
                            <a:ea typeface="新細明體" panose="02020500000000000000" pitchFamily="18" charset="-120"/>
                            <a:cs typeface="Times New Roman" pitchFamily="18" charset="0"/>
                          </a:rPr>
                          <m:t>1+</m:t>
                        </m:r>
                        <m:r>
                          <a:rPr lang="en-US" altLang="zh-TW" sz="2800" b="0" i="1" smtClean="0">
                            <a:latin typeface="Cambria Math" panose="02040503050406030204" pitchFamily="18" charset="0"/>
                            <a:ea typeface="新細明體" panose="02020500000000000000" pitchFamily="18" charset="-120"/>
                            <a:cs typeface="Times New Roman" pitchFamily="18" charset="0"/>
                          </a:rPr>
                          <m:t>𝑝</m:t>
                        </m:r>
                      </m:e>
                    </m:d>
                    <m:r>
                      <a:rPr lang="en-US" altLang="zh-TW" sz="2800" b="0" i="1" smtClean="0">
                        <a:latin typeface="Cambria Math" panose="02040503050406030204" pitchFamily="18" charset="0"/>
                        <a:ea typeface="新細明體" panose="02020500000000000000" pitchFamily="18" charset="-120"/>
                        <a:cs typeface="Times New Roman" pitchFamily="18" charset="0"/>
                      </a:rPr>
                      <m:t>𝐹</m:t>
                    </m:r>
                    <m:r>
                      <a:rPr lang="en-US" altLang="zh-TW" sz="2800" b="0" i="1" smtClean="0">
                        <a:latin typeface="Cambria Math" panose="02040503050406030204" pitchFamily="18" charset="0"/>
                        <a:ea typeface="新細明體" panose="02020500000000000000" pitchFamily="18" charset="-120"/>
                        <a:cs typeface="Times New Roman" pitchFamily="18" charset="0"/>
                      </a:rPr>
                      <m:t>/</m:t>
                    </m:r>
                    <m:r>
                      <a:rPr lang="en-US" altLang="zh-TW" sz="2800" b="0" i="1" smtClean="0">
                        <a:latin typeface="Cambria Math" panose="02040503050406030204" pitchFamily="18" charset="0"/>
                        <a:ea typeface="新細明體" panose="02020500000000000000" pitchFamily="18" charset="-120"/>
                        <a:cs typeface="Times New Roman" pitchFamily="18" charset="0"/>
                      </a:rPr>
                      <m:t>𝑥</m:t>
                    </m:r>
                  </m:oMath>
                </a14:m>
                <a:r>
                  <a:rPr lang="en-US" altLang="zh-TW" sz="2800" dirty="0" smtClean="0">
                    <a:latin typeface="Times New Roman" pitchFamily="18" charset="0"/>
                    <a:cs typeface="Times New Roman" pitchFamily="18" charset="0"/>
                  </a:rPr>
                  <a:t>)</a:t>
                </a:r>
                <a:br>
                  <a:rPr lang="en-US" altLang="zh-TW" sz="2800" dirty="0" smtClean="0">
                    <a:latin typeface="Times New Roman" pitchFamily="18" charset="0"/>
                    <a:cs typeface="Times New Roman" pitchFamily="18" charset="0"/>
                  </a:rPr>
                </a:br>
                <a:endParaRPr lang="en-US" altLang="zh-TW" sz="2800" dirty="0" smtClean="0">
                  <a:latin typeface="Times New Roman" pitchFamily="18" charset="0"/>
                  <a:cs typeface="Times New Roman" pitchFamily="18" charset="0"/>
                </a:endParaRPr>
              </a:p>
              <a:p>
                <a:pPr>
                  <a:buFont typeface="Wingdings" pitchFamily="2" charset="2"/>
                  <a:buChar char="Ø"/>
                </a:pPr>
                <a:r>
                  <a:rPr lang="en-US" altLang="zh-TW" sz="2800" dirty="0" smtClean="0">
                    <a:latin typeface="Times New Roman" pitchFamily="18" charset="0"/>
                    <a:cs typeface="Times New Roman" pitchFamily="18" charset="0"/>
                  </a:rPr>
                  <a:t>Let                                                           and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sym typeface="Wingdings" pitchFamily="2" charset="2"/>
                  </a:rPr>
                  <a:t> </a:t>
                </a:r>
                <a:endParaRPr lang="en-US" altLang="zh-TW" sz="2800" dirty="0" smtClean="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14282" y="1600200"/>
                <a:ext cx="8786874" cy="5257800"/>
              </a:xfrm>
              <a:blipFill rotWithShape="0">
                <a:blip r:embed="rId3"/>
                <a:stretch>
                  <a:fillRect l="-1179" t="-1276"/>
                </a:stretch>
              </a:blipFill>
            </p:spPr>
            <p:txBody>
              <a:bodyPr/>
              <a:lstStyle/>
              <a:p>
                <a:r>
                  <a:rPr lang="zh-TW" altLang="en-US">
                    <a:noFill/>
                  </a:rPr>
                  <a:t> </a:t>
                </a:r>
              </a:p>
            </p:txBody>
          </p:sp>
        </mc:Fallback>
      </mc:AlternateContent>
      <p:pic>
        <p:nvPicPr>
          <p:cNvPr id="1026" name="Picture 2"/>
          <p:cNvPicPr>
            <a:picLocks noChangeAspect="1" noChangeArrowheads="1"/>
          </p:cNvPicPr>
          <p:nvPr/>
        </p:nvPicPr>
        <p:blipFill>
          <a:blip r:embed="rId4"/>
          <a:srcRect/>
          <a:stretch>
            <a:fillRect/>
          </a:stretch>
        </p:blipFill>
        <p:spPr bwMode="auto">
          <a:xfrm>
            <a:off x="1404838" y="3507363"/>
            <a:ext cx="4667250" cy="495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331640" y="4185225"/>
            <a:ext cx="7500990" cy="92149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1261963" y="5229200"/>
            <a:ext cx="2476500"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t>The stickiness in V*  comes from the discontinuity caused by the difference in payoffs between in-the-money and </a:t>
            </a:r>
            <a:br>
              <a:rPr lang="en-US" altLang="zh-TW" sz="2800" dirty="0" smtClean="0"/>
            </a:br>
            <a:r>
              <a:rPr lang="en-US" altLang="zh-TW" sz="2800" dirty="0" smtClean="0"/>
              <a:t>out-of-the-money calls.</a:t>
            </a:r>
            <a:endParaRPr lang="zh-TW" altLang="en-US" sz="2800"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srcRect/>
          <a:stretch>
            <a:fillRect/>
          </a:stretch>
        </p:blipFill>
        <p:spPr bwMode="auto">
          <a:xfrm>
            <a:off x="539552" y="1452044"/>
            <a:ext cx="8064896" cy="5128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latin typeface="Times New Roman" pitchFamily="18" charset="0"/>
                <a:cs typeface="Times New Roman" pitchFamily="18" charset="0"/>
              </a:rPr>
              <a:t>Found</a:t>
            </a:r>
            <a:endParaRPr lang="zh-TW" altLang="en-US" dirty="0"/>
          </a:p>
        </p:txBody>
      </p:sp>
      <p:sp>
        <p:nvSpPr>
          <p:cNvPr id="3" name="內容版面配置區 2"/>
          <p:cNvSpPr>
            <a:spLocks noGrp="1"/>
          </p:cNvSpPr>
          <p:nvPr>
            <p:ph idx="1"/>
          </p:nvPr>
        </p:nvSpPr>
        <p:spPr>
          <a:xfrm>
            <a:off x="142844" y="1600200"/>
            <a:ext cx="9001156" cy="5257800"/>
          </a:xfrm>
        </p:spPr>
        <p:txBody>
          <a:bodyPr/>
          <a:lstStyle/>
          <a:p>
            <a:pPr>
              <a:buFont typeface="Wingdings" pitchFamily="2" charset="2"/>
              <a:buChar char="Ø"/>
            </a:pPr>
            <a:r>
              <a:rPr lang="en-US" altLang="zh-TW" dirty="0" smtClean="0"/>
              <a:t>.</a:t>
            </a:r>
          </a:p>
          <a:p>
            <a:pPr>
              <a:buFont typeface="Wingdings" pitchFamily="2" charset="2"/>
              <a:buChar char="Ø"/>
            </a:pPr>
            <a:endParaRPr lang="en-US" altLang="zh-TW" dirty="0" smtClean="0"/>
          </a:p>
          <a:p>
            <a:pPr>
              <a:buFont typeface="Wingdings" pitchFamily="2" charset="2"/>
              <a:buChar char="Ø"/>
            </a:pPr>
            <a:endParaRPr lang="en-US" altLang="zh-TW" dirty="0" smtClean="0"/>
          </a:p>
          <a:p>
            <a:pPr>
              <a:buFont typeface="Wingdings" pitchFamily="2" charset="2"/>
              <a:buChar char="Ø"/>
            </a:pPr>
            <a:endParaRPr lang="en-US" altLang="zh-TW" dirty="0" smtClean="0"/>
          </a:p>
          <a:p>
            <a:pPr>
              <a:buFont typeface="Wingdings" pitchFamily="2" charset="2"/>
              <a:buChar char="Ø"/>
            </a:pPr>
            <a:endParaRPr lang="en-US" altLang="zh-TW" dirty="0" smtClean="0"/>
          </a:p>
          <a:p>
            <a:pPr>
              <a:buFont typeface="Wingdings" pitchFamily="2" charset="2"/>
              <a:buChar char="Ø"/>
            </a:pPr>
            <a:r>
              <a:rPr lang="en-US" altLang="zh-TW" sz="2400" dirty="0" smtClean="0">
                <a:latin typeface="Times New Roman" pitchFamily="18" charset="0"/>
                <a:cs typeface="Times New Roman" pitchFamily="18" charset="0"/>
              </a:rPr>
              <a:t>In base case </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when c below 4.83%  ,  V* → ∞ </a:t>
            </a:r>
            <a:br>
              <a:rPr lang="en-US" altLang="zh-TW" sz="24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                                (i.e. optimal to delay call)</a:t>
            </a:r>
            <a:br>
              <a:rPr lang="en-US" altLang="zh-TW" sz="24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                        when c above 11.23% , V* &lt; 525</a:t>
            </a:r>
            <a:br>
              <a:rPr lang="en-US" altLang="zh-TW" sz="24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                                (i.e. optimal to early call →cash flow hypothesis)</a:t>
            </a:r>
            <a:br>
              <a:rPr lang="en-US" altLang="zh-TW" sz="24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Therefore, when 4.83%≦ c ≦11.23% , V*=525</a:t>
            </a:r>
            <a:br>
              <a:rPr lang="en-US" altLang="zh-TW" sz="24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                                (i.e. consistent with perfect market rule)</a:t>
            </a:r>
            <a:endParaRPr lang="zh-TW" altLang="en-US" sz="2400"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a:srcRect/>
          <a:stretch>
            <a:fillRect/>
          </a:stretch>
        </p:blipFill>
        <p:spPr bwMode="auto">
          <a:xfrm>
            <a:off x="571472" y="1643050"/>
            <a:ext cx="8358246"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 Base Case</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𝑐</m:t>
                        </m:r>
                      </m:e>
                      <m:sub>
                        <m:r>
                          <a:rPr lang="en-US" altLang="zh-TW" sz="2800" b="0" i="1" smtClean="0">
                            <a:latin typeface="Cambria Math" panose="02040503050406030204" pitchFamily="18" charset="0"/>
                          </a:rPr>
                          <m:t>∗</m:t>
                        </m:r>
                      </m:sub>
                    </m:sSub>
                    <m:r>
                      <a:rPr lang="en-US" altLang="zh-TW" sz="2800" b="0" i="1" smtClean="0">
                        <a:latin typeface="Cambria Math" panose="02040503050406030204" pitchFamily="18" charset="0"/>
                      </a:rPr>
                      <m:t>=4.83%  ,  </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𝑐</m:t>
                        </m:r>
                      </m:e>
                      <m:sup>
                        <m:r>
                          <a:rPr lang="en-US" altLang="zh-TW" sz="2800" b="0" i="1" smtClean="0">
                            <a:latin typeface="Cambria Math" panose="02040503050406030204" pitchFamily="18" charset="0"/>
                          </a:rPr>
                          <m:t>∗</m:t>
                        </m:r>
                      </m:sup>
                    </m:sSup>
                    <m:r>
                      <a:rPr lang="en-US" altLang="zh-TW" sz="2800" b="0" i="1" smtClean="0">
                        <a:latin typeface="Cambria Math" panose="02040503050406030204" pitchFamily="18" charset="0"/>
                      </a:rPr>
                      <m:t>=11.23%</m:t>
                    </m:r>
                  </m:oMath>
                </a14:m>
                <a:endParaRPr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zh-TW" altLang="en-US">
                    <a:noFill/>
                  </a:rPr>
                  <a:t> </a:t>
                </a:r>
              </a:p>
            </p:txBody>
          </p:sp>
        </mc:Fallback>
      </mc:AlternateContent>
      <p:cxnSp>
        <p:nvCxnSpPr>
          <p:cNvPr id="5" name="直線接點 4"/>
          <p:cNvCxnSpPr/>
          <p:nvPr/>
        </p:nvCxnSpPr>
        <p:spPr>
          <a:xfrm>
            <a:off x="1331640" y="3068960"/>
            <a:ext cx="6624736" cy="0"/>
          </a:xfrm>
          <a:prstGeom prst="line">
            <a:avLst/>
          </a:prstGeom>
        </p:spPr>
        <p:style>
          <a:lnRef idx="3">
            <a:schemeClr val="dk1"/>
          </a:lnRef>
          <a:fillRef idx="0">
            <a:schemeClr val="dk1"/>
          </a:fillRef>
          <a:effectRef idx="2">
            <a:schemeClr val="dk1"/>
          </a:effectRef>
          <a:fontRef idx="minor">
            <a:schemeClr val="tx1"/>
          </a:fontRef>
        </p:style>
      </p:cxnSp>
      <p:sp>
        <p:nvSpPr>
          <p:cNvPr id="6" name="文字方塊 5"/>
          <p:cNvSpPr txBox="1"/>
          <p:nvPr/>
        </p:nvSpPr>
        <p:spPr>
          <a:xfrm>
            <a:off x="755576" y="2884294"/>
            <a:ext cx="432048" cy="369332"/>
          </a:xfrm>
          <a:prstGeom prst="rect">
            <a:avLst/>
          </a:prstGeom>
          <a:noFill/>
        </p:spPr>
        <p:txBody>
          <a:bodyPr wrap="square" rtlCol="0">
            <a:spAutoFit/>
          </a:bodyPr>
          <a:lstStyle/>
          <a:p>
            <a:r>
              <a:rPr lang="en-US" altLang="zh-TW" dirty="0" smtClean="0"/>
              <a:t> c</a:t>
            </a:r>
            <a:endParaRPr lang="zh-TW" altLang="en-US" dirty="0"/>
          </a:p>
        </p:txBody>
      </p:sp>
      <p:sp>
        <p:nvSpPr>
          <p:cNvPr id="10" name="左中括弧 9"/>
          <p:cNvSpPr/>
          <p:nvPr/>
        </p:nvSpPr>
        <p:spPr>
          <a:xfrm>
            <a:off x="2987824" y="2924944"/>
            <a:ext cx="45719" cy="28803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1" name="右中括弧 10"/>
          <p:cNvSpPr/>
          <p:nvPr/>
        </p:nvSpPr>
        <p:spPr>
          <a:xfrm>
            <a:off x="6084168" y="2924944"/>
            <a:ext cx="72008" cy="28803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3" name="文字方塊 12"/>
              <p:cNvSpPr txBox="1"/>
              <p:nvPr/>
            </p:nvSpPr>
            <p:spPr>
              <a:xfrm>
                <a:off x="2051721" y="2564904"/>
                <a:ext cx="2186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m:t>
                          </m:r>
                        </m:sub>
                      </m:sSub>
                      <m:r>
                        <a:rPr lang="en-US" altLang="zh-TW" b="0" i="1" smtClean="0">
                          <a:latin typeface="Cambria Math" panose="02040503050406030204" pitchFamily="18" charset="0"/>
                        </a:rPr>
                        <m:t>=4.83%</m:t>
                      </m:r>
                    </m:oMath>
                  </m:oMathPara>
                </a14:m>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2051721" y="2564904"/>
                <a:ext cx="2186528" cy="369332"/>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508104" y="2564904"/>
                <a:ext cx="16561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𝑐</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=11.23%</m:t>
                      </m:r>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5508104" y="2564904"/>
                <a:ext cx="1656184" cy="369332"/>
              </a:xfrm>
              <a:prstGeom prst="rect">
                <a:avLst/>
              </a:prstGeom>
              <a:blipFill rotWithShape="0">
                <a:blip r:embed="rId4"/>
                <a:stretch>
                  <a:fillRect/>
                </a:stretch>
              </a:blipFill>
            </p:spPr>
            <p:txBody>
              <a:bodyPr/>
              <a:lstStyle/>
              <a:p>
                <a:r>
                  <a:rPr lang="zh-TW" altLang="en-US">
                    <a:noFill/>
                  </a:rPr>
                  <a:t> </a:t>
                </a:r>
              </a:p>
            </p:txBody>
          </p:sp>
        </mc:Fallback>
      </mc:AlternateContent>
      <p:cxnSp>
        <p:nvCxnSpPr>
          <p:cNvPr id="16" name="直線單箭頭接點 15"/>
          <p:cNvCxnSpPr/>
          <p:nvPr/>
        </p:nvCxnSpPr>
        <p:spPr>
          <a:xfrm flipH="1">
            <a:off x="1331640" y="3501008"/>
            <a:ext cx="165618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文字方塊 16"/>
          <p:cNvSpPr txBox="1"/>
          <p:nvPr/>
        </p:nvSpPr>
        <p:spPr>
          <a:xfrm>
            <a:off x="755576" y="3645024"/>
            <a:ext cx="2232248" cy="646331"/>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  Optimal to delay call</a:t>
            </a:r>
          </a:p>
          <a:p>
            <a:r>
              <a:rPr lang="en-US" altLang="zh-TW" dirty="0" smtClean="0">
                <a:latin typeface="Times New Roman" panose="02020603050405020304" pitchFamily="18" charset="0"/>
                <a:cs typeface="Times New Roman" panose="02020603050405020304" pitchFamily="18" charset="0"/>
              </a:rPr>
              <a:t>(Cash flow hypothesis)</a:t>
            </a:r>
            <a:endParaRPr lang="zh-TW" altLang="en-US" dirty="0">
              <a:latin typeface="Times New Roman" panose="02020603050405020304" pitchFamily="18" charset="0"/>
              <a:cs typeface="Times New Roman" panose="02020603050405020304" pitchFamily="18" charset="0"/>
            </a:endParaRPr>
          </a:p>
        </p:txBody>
      </p:sp>
      <p:cxnSp>
        <p:nvCxnSpPr>
          <p:cNvPr id="19" name="直線單箭頭接點 18"/>
          <p:cNvCxnSpPr/>
          <p:nvPr/>
        </p:nvCxnSpPr>
        <p:spPr>
          <a:xfrm>
            <a:off x="6156176" y="3501008"/>
            <a:ext cx="1800200" cy="103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文字方塊 20"/>
          <p:cNvSpPr txBox="1"/>
          <p:nvPr/>
        </p:nvSpPr>
        <p:spPr>
          <a:xfrm>
            <a:off x="6156176" y="3645024"/>
            <a:ext cx="2376264" cy="646331"/>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Optimal to early call</a:t>
            </a:r>
          </a:p>
          <a:p>
            <a:r>
              <a:rPr lang="en-US" altLang="zh-TW" dirty="0" smtClean="0">
                <a:latin typeface="Times New Roman" panose="02020603050405020304" pitchFamily="18" charset="0"/>
                <a:cs typeface="Times New Roman" panose="02020603050405020304" pitchFamily="18" charset="0"/>
              </a:rPr>
              <a:t>(Cash flow hypothesis)</a:t>
            </a:r>
            <a:endParaRPr lang="zh-TW" altLang="en-US" dirty="0">
              <a:latin typeface="Times New Roman" panose="02020603050405020304" pitchFamily="18" charset="0"/>
              <a:cs typeface="Times New Roman" panose="02020603050405020304" pitchFamily="18" charset="0"/>
            </a:endParaRPr>
          </a:p>
        </p:txBody>
      </p:sp>
      <p:cxnSp>
        <p:nvCxnSpPr>
          <p:cNvPr id="23" name="直線單箭頭接點 22"/>
          <p:cNvCxnSpPr/>
          <p:nvPr/>
        </p:nvCxnSpPr>
        <p:spPr>
          <a:xfrm>
            <a:off x="4572000" y="3501008"/>
            <a:ext cx="0" cy="1296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4"/>
              <p:cNvSpPr txBox="1"/>
              <p:nvPr/>
            </p:nvSpPr>
            <p:spPr>
              <a:xfrm>
                <a:off x="3033543" y="4869160"/>
                <a:ext cx="3194641" cy="369332"/>
              </a:xfrm>
              <a:prstGeom prst="rect">
                <a:avLst/>
              </a:prstGeom>
              <a:noFill/>
            </p:spPr>
            <p:txBody>
              <a:bodyPr wrap="square" rtlCol="0">
                <a:spAutoFit/>
              </a:bodyPr>
              <a:lstStyle/>
              <a:p>
                <a:r>
                  <a:rPr lang="en-US" altLang="zh-TW" dirty="0" smtClean="0"/>
                  <a:t>Optimal to call at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𝑉</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=525</m:t>
                    </m:r>
                  </m:oMath>
                </a14:m>
                <a:endParaRPr lang="en-US" altLang="zh-TW" dirty="0" smtClean="0"/>
              </a:p>
            </p:txBody>
          </p:sp>
        </mc:Choice>
        <mc:Fallback xmlns="">
          <p:sp>
            <p:nvSpPr>
              <p:cNvPr id="25" name="文字方塊 24"/>
              <p:cNvSpPr txBox="1">
                <a:spLocks noRot="1" noChangeAspect="1" noMove="1" noResize="1" noEditPoints="1" noAdjustHandles="1" noChangeArrowheads="1" noChangeShapeType="1" noTextEdit="1"/>
              </p:cNvSpPr>
              <p:nvPr/>
            </p:nvSpPr>
            <p:spPr>
              <a:xfrm>
                <a:off x="3033543" y="4869160"/>
                <a:ext cx="3194641" cy="369332"/>
              </a:xfrm>
              <a:prstGeom prst="rect">
                <a:avLst/>
              </a:prstGeom>
              <a:blipFill rotWithShape="0">
                <a:blip r:embed="rId5"/>
                <a:stretch>
                  <a:fillRect l="-1718" t="-10000" b="-2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9871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latin typeface="Times New Roman" pitchFamily="18" charset="0"/>
                <a:cs typeface="Times New Roman" pitchFamily="18" charset="0"/>
              </a:rPr>
              <a:t>        Factors affecting the </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a:srcRect/>
          <a:stretch>
            <a:fillRect/>
          </a:stretch>
        </p:blipFill>
        <p:spPr bwMode="auto">
          <a:xfrm>
            <a:off x="1000100" y="1714488"/>
            <a:ext cx="7143800" cy="475971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86512" y="500042"/>
            <a:ext cx="1676400" cy="72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a:srcRect/>
          <a:stretch>
            <a:fillRect/>
          </a:stretch>
        </p:blipFill>
        <p:spPr bwMode="auto">
          <a:xfrm>
            <a:off x="1" y="79426"/>
            <a:ext cx="9143999" cy="6778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74638"/>
            <a:ext cx="8715436" cy="1143000"/>
          </a:xfrm>
        </p:spPr>
        <p:txBody>
          <a:bodyPr>
            <a:noAutofit/>
          </a:bodyPr>
          <a:lstStyle/>
          <a:p>
            <a:r>
              <a:rPr lang="en-US" altLang="zh-TW" sz="4000" dirty="0" smtClean="0">
                <a:latin typeface="Times New Roman" pitchFamily="18" charset="0"/>
                <a:cs typeface="Times New Roman" pitchFamily="18" charset="0"/>
              </a:rPr>
              <a:t>Factors affecting the optimal call policy</a:t>
            </a:r>
            <a:endParaRPr lang="zh-TW" altLang="en-US" sz="4000"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428736"/>
            <a:ext cx="8615394" cy="5429264"/>
          </a:xfrm>
        </p:spPr>
        <p:txBody>
          <a:bodyPr>
            <a:normAutofit/>
          </a:bodyPr>
          <a:lstStyle/>
          <a:p>
            <a:r>
              <a:rPr lang="en-US" altLang="zh-TW" sz="2800" dirty="0" smtClean="0">
                <a:latin typeface="Times New Roman" pitchFamily="18" charset="0"/>
                <a:cs typeface="Times New Roman" pitchFamily="18" charset="0"/>
              </a:rPr>
              <a:t>Effect of volatility σ </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The “interval” widens as the volatility increases.(</a:t>
            </a:r>
            <a:r>
              <a:rPr lang="en-US" altLang="zh-TW" sz="2400" dirty="0" smtClean="0">
                <a:latin typeface="Times New Roman" pitchFamily="18" charset="0"/>
                <a:cs typeface="Times New Roman" pitchFamily="18" charset="0"/>
              </a:rPr>
              <a:t>σ</a:t>
            </a:r>
            <a:r>
              <a:rPr lang="zh-TW" altLang="en-US" sz="2400" dirty="0" smtClean="0">
                <a:latin typeface="Times New Roman" pitchFamily="18" charset="0"/>
                <a:cs typeface="Times New Roman" pitchFamily="18" charset="0"/>
              </a:rPr>
              <a:t>越大</a:t>
            </a:r>
            <a:r>
              <a:rPr lang="en-US" altLang="zh-TW" sz="2400" dirty="0" smtClean="0">
                <a:latin typeface="Times New Roman" pitchFamily="18" charset="0"/>
                <a:cs typeface="Times New Roman" pitchFamily="18" charset="0"/>
              </a:rPr>
              <a:t>,</a:t>
            </a:r>
            <a:r>
              <a:rPr lang="zh-TW" altLang="en-US" sz="2400" dirty="0" smtClean="0">
                <a:latin typeface="Times New Roman" pitchFamily="18" charset="0"/>
                <a:cs typeface="Times New Roman" pitchFamily="18" charset="0"/>
              </a:rPr>
              <a:t>越不可能</a:t>
            </a:r>
            <a:r>
              <a:rPr lang="en-US" altLang="zh-TW" sz="2400" dirty="0" smtClean="0">
                <a:latin typeface="Times New Roman" pitchFamily="18" charset="0"/>
                <a:cs typeface="Times New Roman" pitchFamily="18" charset="0"/>
              </a:rPr>
              <a:t>late call &amp; early call</a:t>
            </a:r>
            <a:r>
              <a:rPr lang="en-US" altLang="zh-TW" sz="2800" dirty="0" smtClean="0">
                <a:latin typeface="Times New Roman" pitchFamily="18" charset="0"/>
                <a:cs typeface="Times New Roman" pitchFamily="18" charset="0"/>
              </a:rPr>
              <a:t>)</a:t>
            </a:r>
          </a:p>
          <a:p>
            <a:r>
              <a:rPr lang="en-US" altLang="zh-TW" sz="2800" dirty="0" smtClean="0"/>
              <a:t>Effect of corporate tax rate </a:t>
            </a:r>
            <a:r>
              <a:rPr lang="en-US" altLang="zh-TW" sz="2800" dirty="0" smtClean="0">
                <a:latin typeface="Times New Roman" pitchFamily="18" charset="0"/>
                <a:cs typeface="Times New Roman" pitchFamily="18" charset="0"/>
              </a:rPr>
              <a:t>τ </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τ</a:t>
            </a:r>
            <a:r>
              <a:rPr lang="zh-TW" altLang="en-US" sz="2400" dirty="0" smtClean="0">
                <a:latin typeface="Times New Roman" pitchFamily="18" charset="0"/>
                <a:cs typeface="Times New Roman" pitchFamily="18" charset="0"/>
              </a:rPr>
              <a:t>越高 </a:t>
            </a:r>
            <a:r>
              <a:rPr lang="en-US" altLang="zh-TW" sz="2400" dirty="0" smtClean="0">
                <a:latin typeface="Times New Roman" pitchFamily="18" charset="0"/>
                <a:cs typeface="Times New Roman" pitchFamily="18" charset="0"/>
              </a:rPr>
              <a:t>,</a:t>
            </a:r>
            <a:r>
              <a:rPr lang="zh-TW" altLang="en-US" sz="2400" dirty="0" smtClean="0">
                <a:latin typeface="Times New Roman" pitchFamily="18" charset="0"/>
                <a:cs typeface="Times New Roman" pitchFamily="18" charset="0"/>
              </a:rPr>
              <a:t> 越可能</a:t>
            </a:r>
            <a:r>
              <a:rPr lang="en-US" altLang="zh-TW" sz="2400" dirty="0" smtClean="0">
                <a:latin typeface="Times New Roman" pitchFamily="18" charset="0"/>
                <a:cs typeface="Times New Roman" pitchFamily="18" charset="0"/>
              </a:rPr>
              <a:t>late</a:t>
            </a:r>
            <a:r>
              <a:rPr lang="zh-TW" altLang="en-US"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call</a:t>
            </a:r>
            <a:r>
              <a:rPr lang="en-US" altLang="zh-TW" sz="2800" dirty="0" smtClean="0">
                <a:latin typeface="Times New Roman" pitchFamily="18" charset="0"/>
                <a:cs typeface="Times New Roman" pitchFamily="18" charset="0"/>
              </a:rPr>
              <a:t>)</a:t>
            </a:r>
          </a:p>
          <a:p>
            <a:endParaRPr lang="en-US" altLang="zh-TW" sz="2800" dirty="0" smtClean="0">
              <a:latin typeface="Times New Roman" pitchFamily="18" charset="0"/>
              <a:cs typeface="Times New Roman" pitchFamily="18" charset="0"/>
            </a:endParaRPr>
          </a:p>
          <a:p>
            <a:r>
              <a:rPr lang="en-US" altLang="zh-TW" sz="2800" dirty="0" smtClean="0"/>
              <a:t>Effect of payout rate </a:t>
            </a:r>
            <a:r>
              <a:rPr lang="en-US" altLang="zh-TW" sz="2800" dirty="0" smtClean="0">
                <a:latin typeface="Times New Roman" pitchFamily="18" charset="0"/>
                <a:cs typeface="Times New Roman" pitchFamily="18" charset="0"/>
              </a:rPr>
              <a:t>δ </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δ</a:t>
            </a:r>
            <a:r>
              <a:rPr lang="zh-TW" altLang="en-US" sz="2400" dirty="0" smtClean="0">
                <a:latin typeface="Times New Roman" pitchFamily="18" charset="0"/>
                <a:cs typeface="Times New Roman" pitchFamily="18" charset="0"/>
              </a:rPr>
              <a:t>越高 </a:t>
            </a:r>
            <a:r>
              <a:rPr lang="en-US" altLang="zh-TW" sz="2400" dirty="0" smtClean="0">
                <a:latin typeface="Times New Roman" pitchFamily="18" charset="0"/>
                <a:cs typeface="Times New Roman" pitchFamily="18" charset="0"/>
              </a:rPr>
              <a:t>,</a:t>
            </a:r>
            <a:r>
              <a:rPr lang="zh-TW" altLang="en-US" sz="2400" dirty="0" smtClean="0">
                <a:latin typeface="Times New Roman" pitchFamily="18" charset="0"/>
                <a:cs typeface="Times New Roman" pitchFamily="18" charset="0"/>
              </a:rPr>
              <a:t> 越可能</a:t>
            </a:r>
            <a:r>
              <a:rPr lang="en-US" altLang="zh-TW" sz="2400" dirty="0" smtClean="0">
                <a:latin typeface="Times New Roman" pitchFamily="18" charset="0"/>
                <a:cs typeface="Times New Roman" pitchFamily="18" charset="0"/>
              </a:rPr>
              <a:t>late</a:t>
            </a:r>
            <a:r>
              <a:rPr lang="zh-TW" altLang="en-US"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call</a:t>
            </a:r>
            <a:r>
              <a:rPr lang="en-US" altLang="zh-TW" sz="2800" dirty="0" smtClean="0">
                <a:latin typeface="Times New Roman" pitchFamily="18" charset="0"/>
                <a:cs typeface="Times New Roman" pitchFamily="18" charset="0"/>
              </a:rPr>
              <a:t>)</a:t>
            </a:r>
          </a:p>
          <a:p>
            <a:endParaRPr lang="en-US" altLang="zh-TW" sz="2800" dirty="0" smtClean="0">
              <a:latin typeface="Times New Roman" pitchFamily="18" charset="0"/>
              <a:cs typeface="Times New Roman" pitchFamily="18" charset="0"/>
            </a:endParaRPr>
          </a:p>
          <a:p>
            <a:r>
              <a:rPr lang="en-US" altLang="zh-TW" sz="2800" dirty="0" smtClean="0"/>
              <a:t>Effect of call premium p </a:t>
            </a:r>
            <a:r>
              <a:rPr lang="zh-TW" altLang="en-US" sz="2800" dirty="0" smtClean="0"/>
              <a:t>：</a:t>
            </a:r>
            <a:r>
              <a:rPr lang="en-US" altLang="zh-TW" sz="2800" dirty="0" smtClean="0">
                <a:latin typeface="Times New Roman" pitchFamily="18" charset="0"/>
                <a:cs typeface="Times New Roman" pitchFamily="18" charset="0"/>
              </a:rPr>
              <a:t> (</a:t>
            </a:r>
            <a:r>
              <a:rPr lang="en-US" altLang="zh-TW" sz="2400" dirty="0" smtClean="0"/>
              <a:t>p</a:t>
            </a:r>
            <a:r>
              <a:rPr lang="zh-TW" altLang="en-US" sz="2400" dirty="0" smtClean="0">
                <a:latin typeface="Times New Roman" pitchFamily="18" charset="0"/>
                <a:cs typeface="Times New Roman" pitchFamily="18" charset="0"/>
              </a:rPr>
              <a:t>越高 </a:t>
            </a:r>
            <a:r>
              <a:rPr lang="en-US" altLang="zh-TW" sz="2400" dirty="0" smtClean="0">
                <a:latin typeface="Times New Roman" pitchFamily="18" charset="0"/>
                <a:cs typeface="Times New Roman" pitchFamily="18" charset="0"/>
              </a:rPr>
              <a:t>,</a:t>
            </a:r>
            <a:r>
              <a:rPr lang="zh-TW" altLang="en-US" sz="2400" dirty="0" smtClean="0">
                <a:latin typeface="Times New Roman" pitchFamily="18" charset="0"/>
                <a:cs typeface="Times New Roman" pitchFamily="18" charset="0"/>
              </a:rPr>
              <a:t> 越可能</a:t>
            </a:r>
            <a:r>
              <a:rPr lang="en-US" altLang="zh-TW" sz="2400" dirty="0" smtClean="0">
                <a:latin typeface="Times New Roman" pitchFamily="18" charset="0"/>
                <a:cs typeface="Times New Roman" pitchFamily="18" charset="0"/>
              </a:rPr>
              <a:t>late</a:t>
            </a:r>
            <a:r>
              <a:rPr lang="zh-TW" altLang="en-US"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call</a:t>
            </a:r>
            <a:r>
              <a:rPr lang="en-US" altLang="zh-TW" sz="2800" dirty="0" smtClean="0">
                <a:latin typeface="Times New Roman" pitchFamily="18" charset="0"/>
                <a:cs typeface="Times New Roman" pitchFamily="18" charset="0"/>
              </a:rPr>
              <a:t>)</a:t>
            </a:r>
            <a:endParaRPr lang="en-US" altLang="zh-TW" sz="2800" dirty="0" smtClean="0"/>
          </a:p>
          <a:p>
            <a:endParaRPr lang="en-US" altLang="zh-TW" sz="2800" dirty="0" smtClean="0">
              <a:latin typeface="Times New Roman" pitchFamily="18" charset="0"/>
              <a:cs typeface="Times New Roman" pitchFamily="18" charset="0"/>
            </a:endParaRPr>
          </a:p>
          <a:p>
            <a:r>
              <a:rPr lang="en-US" altLang="zh-TW" sz="2800" dirty="0" smtClean="0"/>
              <a:t>Effect of interest rate r </a:t>
            </a:r>
            <a:r>
              <a:rPr lang="zh-TW" altLang="en-US" sz="2800" dirty="0" smtClean="0"/>
              <a:t>：</a:t>
            </a:r>
            <a:r>
              <a:rPr lang="en-US" altLang="zh-TW" sz="2800" dirty="0" smtClean="0">
                <a:latin typeface="Times New Roman" pitchFamily="18" charset="0"/>
                <a:cs typeface="Times New Roman" pitchFamily="18" charset="0"/>
              </a:rPr>
              <a:t> (</a:t>
            </a:r>
            <a:r>
              <a:rPr lang="en-US" altLang="zh-TW" sz="2400" dirty="0" smtClean="0"/>
              <a:t>r</a:t>
            </a:r>
            <a:r>
              <a:rPr lang="zh-TW" altLang="en-US" sz="2400" dirty="0" smtClean="0">
                <a:latin typeface="Times New Roman" pitchFamily="18" charset="0"/>
                <a:cs typeface="Times New Roman" pitchFamily="18" charset="0"/>
              </a:rPr>
              <a:t>越高 </a:t>
            </a:r>
            <a:r>
              <a:rPr lang="en-US" altLang="zh-TW" sz="2400" dirty="0" smtClean="0">
                <a:latin typeface="Times New Roman" pitchFamily="18" charset="0"/>
                <a:cs typeface="Times New Roman" pitchFamily="18" charset="0"/>
              </a:rPr>
              <a:t>,</a:t>
            </a:r>
            <a:r>
              <a:rPr lang="zh-TW" altLang="en-US" sz="2400" dirty="0" smtClean="0">
                <a:latin typeface="Times New Roman" pitchFamily="18" charset="0"/>
                <a:cs typeface="Times New Roman" pitchFamily="18" charset="0"/>
              </a:rPr>
              <a:t> 越可能</a:t>
            </a:r>
            <a:r>
              <a:rPr lang="en-US" altLang="zh-TW" sz="2400" dirty="0" smtClean="0">
                <a:latin typeface="Times New Roman" pitchFamily="18" charset="0"/>
                <a:cs typeface="Times New Roman" pitchFamily="18" charset="0"/>
              </a:rPr>
              <a:t>late</a:t>
            </a:r>
            <a:r>
              <a:rPr lang="zh-TW" altLang="en-US"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call</a:t>
            </a:r>
            <a:r>
              <a:rPr lang="en-US" altLang="zh-TW" sz="2800" dirty="0" smtClean="0">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857224" y="3000372"/>
            <a:ext cx="5524500" cy="2952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857224" y="3929066"/>
            <a:ext cx="5429250" cy="3429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857224" y="4929198"/>
            <a:ext cx="5600700" cy="3524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857224" y="6000768"/>
            <a:ext cx="5400675"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Summary</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107504" y="1500174"/>
            <a:ext cx="9036496" cy="5357826"/>
          </a:xfrm>
        </p:spPr>
        <p:txBody>
          <a:bodyPr>
            <a:normAutofit fontScale="85000" lnSpcReduction="10000"/>
          </a:bodyPr>
          <a:lstStyle/>
          <a:p>
            <a:pPr>
              <a:lnSpc>
                <a:spcPct val="130000"/>
              </a:lnSpc>
            </a:pPr>
            <a:r>
              <a:rPr lang="en-US" altLang="zh-TW" sz="2400" dirty="0" smtClean="0">
                <a:latin typeface="Times New Roman" pitchFamily="18" charset="0"/>
                <a:cs typeface="Times New Roman" pitchFamily="18" charset="0"/>
              </a:rPr>
              <a:t>In deriving the optimal call policy, we maximize equity value rather than minimize the value of the convertible bond or the conversion option.</a:t>
            </a:r>
          </a:p>
          <a:p>
            <a:pPr>
              <a:lnSpc>
                <a:spcPct val="130000"/>
              </a:lnSpc>
            </a:pPr>
            <a:r>
              <a:rPr lang="en-US" altLang="zh-TW" sz="2400" dirty="0" smtClean="0">
                <a:latin typeface="Times New Roman" pitchFamily="18" charset="0"/>
                <a:cs typeface="Times New Roman" pitchFamily="18" charset="0"/>
              </a:rPr>
              <a:t>Our model shows that neither the contingent-claims model of Ingersoll (1977a) or Brennan and Schwartz (1977) nor the cash flow hypothesis of Asquith and Mullins (1991) is always applicable. </a:t>
            </a:r>
            <a:br>
              <a:rPr lang="en-US" altLang="zh-TW" sz="2400" dirty="0" smtClean="0">
                <a:latin typeface="Times New Roman" pitchFamily="18" charset="0"/>
                <a:cs typeface="Times New Roman" pitchFamily="18" charset="0"/>
              </a:rPr>
            </a:br>
            <a:r>
              <a:rPr lang="en-US" altLang="zh-TW" sz="2300" dirty="0" smtClean="0">
                <a:latin typeface="Times New Roman" pitchFamily="18" charset="0"/>
                <a:cs typeface="Times New Roman" pitchFamily="18" charset="0"/>
              </a:rPr>
              <a:t>In certain scenarios, the perfect markets rule of calling as soon as conversion value reaches call price is indeed optimal, but in other scenarios it is optimal to call before or after the conversion value reaches the call price.</a:t>
            </a:r>
          </a:p>
          <a:p>
            <a:pPr>
              <a:lnSpc>
                <a:spcPct val="130000"/>
              </a:lnSpc>
            </a:pPr>
            <a:r>
              <a:rPr lang="en-US" altLang="zh-TW" sz="2400" dirty="0" smtClean="0">
                <a:latin typeface="Times New Roman" pitchFamily="18" charset="0"/>
                <a:cs typeface="Times New Roman" pitchFamily="18" charset="0"/>
              </a:rPr>
              <a:t>Main results:</a:t>
            </a:r>
          </a:p>
          <a:p>
            <a:pPr marL="514350" indent="-514350">
              <a:lnSpc>
                <a:spcPct val="130000"/>
              </a:lnSpc>
              <a:buFont typeface="Wingdings" pitchFamily="2" charset="2"/>
              <a:buAutoNum type="circleNumWdWhitePlain"/>
            </a:pPr>
            <a:r>
              <a:rPr lang="en-US" altLang="zh-TW" sz="2400" dirty="0" smtClean="0">
                <a:latin typeface="Times New Roman" pitchFamily="18" charset="0"/>
                <a:cs typeface="Times New Roman" pitchFamily="18" charset="0"/>
              </a:rPr>
              <a:t>It is optimal to call early when the coupon rate is above a certain upper limit </a:t>
            </a:r>
          </a:p>
          <a:p>
            <a:pPr marL="514350" indent="-514350">
              <a:lnSpc>
                <a:spcPct val="130000"/>
              </a:lnSpc>
              <a:buFont typeface="Wingdings" pitchFamily="2" charset="2"/>
              <a:buAutoNum type="circleNumWdWhitePlain"/>
            </a:pPr>
            <a:r>
              <a:rPr lang="en-US" altLang="zh-TW" sz="2400" dirty="0" smtClean="0">
                <a:latin typeface="Times New Roman" pitchFamily="18" charset="0"/>
                <a:cs typeface="Times New Roman" pitchFamily="18" charset="0"/>
              </a:rPr>
              <a:t>It is optimal to call late when the coupon rate is below a certain lower limit</a:t>
            </a:r>
          </a:p>
          <a:p>
            <a:pPr marL="514350" indent="-514350">
              <a:lnSpc>
                <a:spcPct val="130000"/>
              </a:lnSpc>
              <a:buFont typeface="Wingdings" pitchFamily="2" charset="2"/>
              <a:buAutoNum type="circleNumWdWhitePlain"/>
            </a:pPr>
            <a:r>
              <a:rPr lang="en-US" altLang="zh-TW" sz="2400" dirty="0" smtClean="0">
                <a:latin typeface="Times New Roman" pitchFamily="18" charset="0"/>
                <a:cs typeface="Times New Roman" pitchFamily="18" charset="0"/>
              </a:rPr>
              <a:t>when the coupon rate is between these two limits, it is optimal to call in accordance with the perfect markets rule.</a:t>
            </a:r>
            <a:endParaRPr lang="zh-TW" altLang="en-US"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8505143" y="5085184"/>
            <a:ext cx="363313" cy="28803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8505143" y="5469253"/>
            <a:ext cx="342900"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Abstract</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285720" y="1600200"/>
            <a:ext cx="8643998" cy="5043510"/>
          </a:xfrm>
        </p:spPr>
        <p:txBody>
          <a:bodyPr>
            <a:normAutofit fontScale="92500" lnSpcReduction="10000"/>
          </a:bodyPr>
          <a:lstStyle/>
          <a:p>
            <a:pPr>
              <a:lnSpc>
                <a:spcPct val="150000"/>
              </a:lnSpc>
            </a:pPr>
            <a:r>
              <a:rPr lang="en-US" altLang="zh-TW" sz="2400" dirty="0" smtClean="0">
                <a:latin typeface="Times New Roman" pitchFamily="18" charset="0"/>
                <a:cs typeface="Times New Roman" pitchFamily="18" charset="0"/>
              </a:rPr>
              <a:t>Many convertible bonds are called too early or too late relative to the perfect markets decision rule of Ingersoll (1977a,b). We re-examine the convertible call decision under corporate taxation and possible default prior to maturity. </a:t>
            </a:r>
          </a:p>
          <a:p>
            <a:pPr>
              <a:lnSpc>
                <a:spcPct val="150000"/>
              </a:lnSpc>
            </a:pPr>
            <a:r>
              <a:rPr lang="en-US" altLang="zh-TW" sz="2400" dirty="0" smtClean="0">
                <a:latin typeface="Times New Roman" pitchFamily="18" charset="0"/>
                <a:cs typeface="Times New Roman" pitchFamily="18" charset="0"/>
              </a:rPr>
              <a:t>Our model predicts that </a:t>
            </a:r>
            <a:r>
              <a:rPr lang="en-US" altLang="zh-TW" sz="2400" u="sng" dirty="0" smtClean="0">
                <a:solidFill>
                  <a:srgbClr val="FF0000"/>
                </a:solidFill>
                <a:latin typeface="Times New Roman" pitchFamily="18" charset="0"/>
                <a:cs typeface="Times New Roman" pitchFamily="18" charset="0"/>
              </a:rPr>
              <a:t>early calls </a:t>
            </a:r>
            <a:r>
              <a:rPr lang="en-US" altLang="zh-TW" sz="2400" dirty="0" smtClean="0">
                <a:solidFill>
                  <a:srgbClr val="FF0000"/>
                </a:solidFill>
                <a:latin typeface="Times New Roman" pitchFamily="18" charset="0"/>
                <a:cs typeface="Times New Roman" pitchFamily="18" charset="0"/>
              </a:rPr>
              <a:t>will be associated with high coupon and low call premium, dividend income, volatility, tax rate and interest rate</a:t>
            </a:r>
            <a:r>
              <a:rPr lang="en-US" altLang="zh-TW" sz="2400" dirty="0" smtClean="0">
                <a:latin typeface="Times New Roman" pitchFamily="18" charset="0"/>
                <a:cs typeface="Times New Roman" pitchFamily="18" charset="0"/>
              </a:rPr>
              <a:t>; and </a:t>
            </a:r>
            <a:r>
              <a:rPr lang="en-US" altLang="zh-TW" sz="2400" u="sng" dirty="0" smtClean="0">
                <a:solidFill>
                  <a:schemeClr val="tx2">
                    <a:lumMod val="60000"/>
                    <a:lumOff val="40000"/>
                  </a:schemeClr>
                </a:solidFill>
                <a:latin typeface="Times New Roman" pitchFamily="18" charset="0"/>
                <a:cs typeface="Times New Roman" pitchFamily="18" charset="0"/>
              </a:rPr>
              <a:t>late calls </a:t>
            </a:r>
            <a:r>
              <a:rPr lang="en-US" altLang="zh-TW" sz="2400" dirty="0" smtClean="0">
                <a:solidFill>
                  <a:schemeClr val="tx2">
                    <a:lumMod val="60000"/>
                    <a:lumOff val="40000"/>
                  </a:schemeClr>
                </a:solidFill>
                <a:latin typeface="Times New Roman" pitchFamily="18" charset="0"/>
                <a:cs typeface="Times New Roman" pitchFamily="18" charset="0"/>
              </a:rPr>
              <a:t>will be associated with high call premium, dividend income, tax rate and interest rate, and low coupon and volatility</a:t>
            </a:r>
            <a:r>
              <a:rPr lang="en-US" altLang="zh-TW" sz="2400" dirty="0" smtClean="0">
                <a:latin typeface="Times New Roman" pitchFamily="18" charset="0"/>
                <a:cs typeface="Times New Roman" pitchFamily="18" charset="0"/>
              </a:rPr>
              <a:t>. These implications are supported by empirical tests carried out with five years of convertible call data.</a:t>
            </a:r>
            <a:endParaRPr lang="zh-TW"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             Cauchy-Euler D.E.         </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hlinkClick r:id="rId2" action="ppaction://hlinksldjump"/>
              </a:rPr>
              <a:t>Back</a:t>
            </a:r>
            <a:r>
              <a:rPr lang="en-US" altLang="zh-TW" sz="2000"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p:txBody>
          <a:bodyPr>
            <a:normAutofit/>
          </a:bodyPr>
          <a:lstStyle/>
          <a:p>
            <a:endParaRPr lang="zh-TW" altLang="en-US" sz="2400" dirty="0"/>
          </a:p>
        </p:txBody>
      </p:sp>
      <p:pic>
        <p:nvPicPr>
          <p:cNvPr id="1026" name="Picture 2"/>
          <p:cNvPicPr>
            <a:picLocks noChangeAspect="1" noChangeArrowheads="1"/>
          </p:cNvPicPr>
          <p:nvPr/>
        </p:nvPicPr>
        <p:blipFill>
          <a:blip r:embed="rId3"/>
          <a:srcRect/>
          <a:stretch>
            <a:fillRect/>
          </a:stretch>
        </p:blipFill>
        <p:spPr bwMode="auto">
          <a:xfrm>
            <a:off x="214282" y="1500174"/>
            <a:ext cx="8858312"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srcRect/>
          <a:stretch>
            <a:fillRect/>
          </a:stretch>
        </p:blipFill>
        <p:spPr bwMode="auto">
          <a:xfrm>
            <a:off x="0" y="100013"/>
            <a:ext cx="9144000" cy="665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58204" cy="1274786"/>
          </a:xfrm>
        </p:spPr>
        <p:txBody>
          <a:bodyPr/>
          <a:lstStyle/>
          <a:p>
            <a:r>
              <a:rPr lang="en-US" altLang="zh-TW" dirty="0" smtClean="0"/>
              <a:t>                                                           </a:t>
            </a:r>
            <a:r>
              <a:rPr lang="en-US" altLang="zh-TW" sz="2000" dirty="0" smtClean="0"/>
              <a:t>(</a:t>
            </a:r>
            <a:r>
              <a:rPr lang="en-US" altLang="zh-TW" sz="2000" dirty="0" smtClean="0">
                <a:hlinkClick r:id="rId2" action="ppaction://hlinksldjump"/>
              </a:rPr>
              <a:t>back</a:t>
            </a:r>
            <a:r>
              <a:rPr lang="en-US" altLang="zh-TW" sz="2000" dirty="0" smtClean="0"/>
              <a: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a:srcRect/>
          <a:stretch>
            <a:fillRect/>
          </a:stretch>
        </p:blipFill>
        <p:spPr bwMode="auto">
          <a:xfrm>
            <a:off x="519113" y="1038225"/>
            <a:ext cx="8105775"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              Valuation of equity        </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hlinkClick r:id="rId2" action="ppaction://hlinksldjump"/>
              </a:rPr>
              <a:t>Back</a:t>
            </a:r>
            <a:r>
              <a:rPr lang="en-US" altLang="zh-TW" sz="2000"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srcRect/>
          <a:stretch>
            <a:fillRect/>
          </a:stretch>
        </p:blipFill>
        <p:spPr bwMode="auto">
          <a:xfrm>
            <a:off x="33338" y="1428736"/>
            <a:ext cx="9077325"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              Valuation of equity        </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hlinkClick r:id="rId2" action="ppaction://hlinksldjump"/>
              </a:rPr>
              <a:t>Back</a:t>
            </a:r>
            <a:r>
              <a:rPr lang="en-US" altLang="zh-TW" sz="2000"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3"/>
          <a:srcRect/>
          <a:stretch>
            <a:fillRect/>
          </a:stretch>
        </p:blipFill>
        <p:spPr bwMode="auto">
          <a:xfrm>
            <a:off x="104775" y="1400175"/>
            <a:ext cx="9039225" cy="545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Preliminary</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357158" y="1500174"/>
            <a:ext cx="8429684" cy="5072098"/>
          </a:xfrm>
        </p:spPr>
        <p:txBody>
          <a:bodyPr>
            <a:normAutofit lnSpcReduction="10000"/>
          </a:bodyPr>
          <a:lstStyle/>
          <a:p>
            <a:r>
              <a:rPr lang="en-US" altLang="zh-TW" sz="2400" dirty="0" smtClean="0">
                <a:latin typeface="Times New Roman" pitchFamily="18" charset="0"/>
                <a:cs typeface="Times New Roman" pitchFamily="18" charset="0"/>
              </a:rPr>
              <a:t>Asset value V</a:t>
            </a:r>
          </a:p>
          <a:p>
            <a:r>
              <a:rPr lang="en-US" altLang="zh-TW" sz="2400" dirty="0" smtClean="0">
                <a:latin typeface="Times New Roman" pitchFamily="18" charset="0"/>
                <a:cs typeface="Times New Roman" pitchFamily="18" charset="0"/>
              </a:rPr>
              <a:t>risk-free interest rate r</a:t>
            </a:r>
          </a:p>
          <a:p>
            <a:r>
              <a:rPr lang="en-US" altLang="zh-TW" sz="2400" dirty="0" smtClean="0">
                <a:latin typeface="Times New Roman" pitchFamily="18" charset="0"/>
                <a:cs typeface="Times New Roman" pitchFamily="18" charset="0"/>
              </a:rPr>
              <a:t>payout rate δ</a:t>
            </a:r>
          </a:p>
          <a:p>
            <a:r>
              <a:rPr lang="en-US" altLang="zh-TW" sz="2400" dirty="0" smtClean="0">
                <a:latin typeface="Times New Roman" pitchFamily="18" charset="0"/>
                <a:cs typeface="Times New Roman" pitchFamily="18" charset="0"/>
              </a:rPr>
              <a:t>volatility σ</a:t>
            </a:r>
          </a:p>
          <a:p>
            <a:r>
              <a:rPr lang="en-US" altLang="zh-TW" sz="2400" dirty="0" smtClean="0">
                <a:latin typeface="Times New Roman" pitchFamily="18" charset="0"/>
                <a:cs typeface="Times New Roman" pitchFamily="18" charset="0"/>
              </a:rPr>
              <a:t>Bankruptcy costs </a:t>
            </a:r>
            <a:r>
              <a:rPr lang="el-GR" altLang="zh-TW" sz="2400" dirty="0" smtClean="0">
                <a:latin typeface="Times New Roman" pitchFamily="18" charset="0"/>
                <a:cs typeface="Times New Roman" pitchFamily="18" charset="0"/>
              </a:rPr>
              <a:t>α</a:t>
            </a:r>
            <a:endParaRPr lang="en-US" altLang="zh-TW" sz="2400" dirty="0" smtClean="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tax rate τ</a:t>
            </a:r>
          </a:p>
          <a:p>
            <a:r>
              <a:rPr lang="en-US" altLang="zh-TW" sz="2400" dirty="0" smtClean="0">
                <a:latin typeface="Times New Roman" pitchFamily="18" charset="0"/>
                <a:cs typeface="Times New Roman" pitchFamily="18" charset="0"/>
              </a:rPr>
              <a:t>face value F</a:t>
            </a:r>
          </a:p>
          <a:p>
            <a:r>
              <a:rPr lang="en-US" altLang="zh-TW" sz="2400" dirty="0" smtClean="0">
                <a:latin typeface="Times New Roman" pitchFamily="18" charset="0"/>
                <a:cs typeface="Times New Roman" pitchFamily="18" charset="0"/>
              </a:rPr>
              <a:t>coupon rate c</a:t>
            </a:r>
          </a:p>
          <a:p>
            <a:r>
              <a:rPr lang="en-US" altLang="zh-TW" sz="2400" dirty="0" smtClean="0">
                <a:latin typeface="Times New Roman" pitchFamily="18" charset="0"/>
                <a:cs typeface="Times New Roman" pitchFamily="18" charset="0"/>
              </a:rPr>
              <a:t>call premium p</a:t>
            </a:r>
          </a:p>
          <a:p>
            <a:r>
              <a:rPr lang="en-US" altLang="zh-TW" sz="2400" dirty="0" smtClean="0">
                <a:latin typeface="Times New Roman" pitchFamily="18" charset="0"/>
                <a:cs typeface="Times New Roman" pitchFamily="18" charset="0"/>
              </a:rPr>
              <a:t>conversion ratio x</a:t>
            </a:r>
          </a:p>
          <a:p>
            <a:r>
              <a:rPr lang="en-US" altLang="zh-TW" sz="2400" dirty="0" smtClean="0">
                <a:latin typeface="Times New Roman" pitchFamily="18" charset="0"/>
                <a:cs typeface="Times New Roman" pitchFamily="18" charset="0"/>
              </a:rPr>
              <a:t>default-triggering level Θ</a:t>
            </a:r>
          </a:p>
          <a:p>
            <a:r>
              <a:rPr lang="en-US" altLang="zh-TW" sz="2400" dirty="0" smtClean="0">
                <a:latin typeface="Times New Roman" pitchFamily="18" charset="0"/>
                <a:cs typeface="Times New Roman" pitchFamily="18" charset="0"/>
              </a:rPr>
              <a:t>call-triggering level V*</a:t>
            </a:r>
          </a:p>
          <a:p>
            <a:endParaRPr lang="zh-TW"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Model</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600200"/>
            <a:ext cx="8686800" cy="5257800"/>
          </a:xfrm>
        </p:spPr>
        <p:txBody>
          <a:bodyPr>
            <a:normAutofit lnSpcReduction="10000"/>
          </a:bodyPr>
          <a:lstStyle/>
          <a:p>
            <a:r>
              <a:rPr lang="en-US" altLang="zh-TW" sz="2800" dirty="0" smtClean="0">
                <a:latin typeface="Times New Roman" pitchFamily="18" charset="0"/>
                <a:cs typeface="Times New Roman" pitchFamily="18" charset="0"/>
              </a:rPr>
              <a:t>Asset V follow                                                    (</a:t>
            </a:r>
            <a:r>
              <a:rPr lang="en-US" altLang="zh-TW" sz="2800" dirty="0" smtClean="0">
                <a:latin typeface="Times New Roman" pitchFamily="18" charset="0"/>
                <a:cs typeface="Times New Roman" pitchFamily="18" charset="0"/>
                <a:hlinkClick r:id="rId2" action="ppaction://hlinksldjump"/>
              </a:rPr>
              <a:t>TP</a:t>
            </a:r>
            <a:r>
              <a:rPr lang="en-US" altLang="zh-TW" sz="2800" dirty="0" smtClean="0">
                <a:latin typeface="Times New Roman" pitchFamily="18" charset="0"/>
                <a:cs typeface="Times New Roman" pitchFamily="18" charset="0"/>
              </a:rPr>
              <a:t>)</a:t>
            </a: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Convertible value D(V) satisfy the Cauchy-Euler D.E. (Merton 1973)</a:t>
            </a:r>
          </a:p>
          <a:p>
            <a:endParaRPr lang="en-US" altLang="zh-TW" sz="2800" dirty="0" smtClean="0">
              <a:latin typeface="Times New Roman" pitchFamily="18" charset="0"/>
              <a:cs typeface="Times New Roman" pitchFamily="18" charset="0"/>
            </a:endParaRPr>
          </a:p>
          <a:p>
            <a:pPr>
              <a:buNone/>
            </a:pPr>
            <a:r>
              <a:rPr lang="en-US" altLang="zh-TW" sz="2800" dirty="0" smtClean="0">
                <a:latin typeface="Times New Roman" pitchFamily="18" charset="0"/>
                <a:cs typeface="Times New Roman" pitchFamily="18" charset="0"/>
              </a:rPr>
              <a:t>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sym typeface="Wingdings" pitchFamily="2" charset="2"/>
              </a:rPr>
              <a:t></a:t>
            </a:r>
            <a:br>
              <a:rPr lang="en-US" altLang="zh-TW" sz="2800" dirty="0" smtClean="0">
                <a:latin typeface="Times New Roman" pitchFamily="18" charset="0"/>
                <a:cs typeface="Times New Roman" pitchFamily="18" charset="0"/>
                <a:sym typeface="Wingdings" pitchFamily="2" charset="2"/>
              </a:rPr>
            </a:br>
            <a:r>
              <a:rPr lang="en-US" altLang="zh-TW" sz="2800" dirty="0" smtClean="0">
                <a:latin typeface="Times New Roman" pitchFamily="18" charset="0"/>
                <a:cs typeface="Times New Roman" pitchFamily="18" charset="0"/>
                <a:sym typeface="Wingdings" pitchFamily="2" charset="2"/>
              </a:rPr>
              <a:t/>
            </a:r>
            <a:br>
              <a:rPr lang="en-US" altLang="zh-TW" sz="2800" dirty="0" smtClean="0">
                <a:latin typeface="Times New Roman" pitchFamily="18" charset="0"/>
                <a:cs typeface="Times New Roman" pitchFamily="18" charset="0"/>
                <a:sym typeface="Wingdings" pitchFamily="2" charset="2"/>
              </a:rPr>
            </a:br>
            <a:r>
              <a:rPr lang="en-US" altLang="zh-TW" sz="2800" dirty="0" smtClean="0">
                <a:latin typeface="Times New Roman" pitchFamily="18" charset="0"/>
                <a:cs typeface="Times New Roman" pitchFamily="18" charset="0"/>
                <a:sym typeface="Wingdings" pitchFamily="2" charset="2"/>
              </a:rPr>
              <a:t>                                                               &gt; 0</a:t>
            </a:r>
            <a:br>
              <a:rPr lang="en-US" altLang="zh-TW" sz="2800" dirty="0" smtClean="0">
                <a:latin typeface="Times New Roman" pitchFamily="18" charset="0"/>
                <a:cs typeface="Times New Roman" pitchFamily="18" charset="0"/>
                <a:sym typeface="Wingdings" pitchFamily="2" charset="2"/>
              </a:rPr>
            </a:br>
            <a:r>
              <a:rPr lang="en-US" altLang="zh-TW" sz="2800" dirty="0" smtClean="0">
                <a:latin typeface="Times New Roman" pitchFamily="18" charset="0"/>
                <a:cs typeface="Times New Roman" pitchFamily="18" charset="0"/>
                <a:sym typeface="Wingdings" pitchFamily="2" charset="2"/>
              </a:rPr>
              <a:t/>
            </a:r>
            <a:br>
              <a:rPr lang="en-US" altLang="zh-TW" sz="2800" dirty="0" smtClean="0">
                <a:latin typeface="Times New Roman" pitchFamily="18" charset="0"/>
                <a:cs typeface="Times New Roman" pitchFamily="18" charset="0"/>
                <a:sym typeface="Wingdings" pitchFamily="2" charset="2"/>
              </a:rPr>
            </a:br>
            <a:r>
              <a:rPr lang="en-US" altLang="zh-TW" sz="2800" dirty="0" smtClean="0">
                <a:latin typeface="Times New Roman" pitchFamily="18" charset="0"/>
                <a:cs typeface="Times New Roman" pitchFamily="18" charset="0"/>
                <a:sym typeface="Wingdings" pitchFamily="2" charset="2"/>
              </a:rPr>
              <a:t/>
            </a:r>
            <a:br>
              <a:rPr lang="en-US" altLang="zh-TW" sz="2800" dirty="0" smtClean="0">
                <a:latin typeface="Times New Roman" pitchFamily="18" charset="0"/>
                <a:cs typeface="Times New Roman" pitchFamily="18" charset="0"/>
                <a:sym typeface="Wingdings" pitchFamily="2" charset="2"/>
              </a:rPr>
            </a:br>
            <a:r>
              <a:rPr lang="en-US" altLang="zh-TW" sz="2800" dirty="0" smtClean="0">
                <a:latin typeface="Times New Roman" pitchFamily="18" charset="0"/>
                <a:cs typeface="Times New Roman" pitchFamily="18" charset="0"/>
                <a:sym typeface="Wingdings" pitchFamily="2" charset="2"/>
              </a:rPr>
              <a:t>                                                               &lt; 0</a:t>
            </a:r>
            <a:endParaRPr lang="zh-TW" alt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286116" y="1428736"/>
            <a:ext cx="34671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857224" y="3357562"/>
            <a:ext cx="7400925" cy="5905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571604" y="3929066"/>
            <a:ext cx="4238625" cy="8477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1571604" y="4786322"/>
            <a:ext cx="4643470" cy="18556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Model</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Upper boundary condition</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lower boundary condition</a:t>
            </a:r>
            <a:endParaRPr lang="zh-TW" alt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71472" y="2285992"/>
            <a:ext cx="8458200" cy="923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14348" y="4929198"/>
            <a:ext cx="606742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                      Model                   </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hlinkClick r:id="rId2" action="ppaction://hlinksldjump"/>
              </a:rPr>
              <a:t>TP</a:t>
            </a:r>
            <a:r>
              <a:rPr lang="en-US" altLang="zh-TW" sz="2000" dirty="0" smtClean="0">
                <a:latin typeface="Times New Roman" pitchFamily="18" charset="0"/>
                <a:cs typeface="Times New Roman" pitchFamily="18" charset="0"/>
              </a:rPr>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229600" cy="5213176"/>
              </a:xfrm>
            </p:spPr>
            <p:txBody>
              <a:bodyPr>
                <a:normAutofit/>
              </a:bodyPr>
              <a:lstStyle/>
              <a:p>
                <a:r>
                  <a:rPr lang="en-US" altLang="zh-TW" sz="2400" dirty="0" smtClean="0">
                    <a:latin typeface="Times New Roman" pitchFamily="18" charset="0"/>
                    <a:cs typeface="Times New Roman" pitchFamily="18" charset="0"/>
                  </a:rPr>
                  <a:t>Valuation of equity</a:t>
                </a: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with the boundary conditions</a:t>
                </a:r>
                <a:br>
                  <a:rPr lang="en-US" altLang="zh-TW" sz="2400" dirty="0" smtClean="0">
                    <a:latin typeface="Times New Roman" pitchFamily="18" charset="0"/>
                    <a:cs typeface="Times New Roman" pitchFamily="18" charset="0"/>
                  </a:rPr>
                </a:br>
                <a:r>
                  <a:rPr lang="en-US" altLang="zh-TW" sz="2000" dirty="0" smtClean="0">
                    <a:latin typeface="Times New Roman" pitchFamily="18" charset="0"/>
                    <a:cs typeface="Times New Roman" pitchFamily="18" charset="0"/>
                  </a:rPr>
                  <a:t/>
                </a:r>
                <a:br>
                  <a:rPr lang="en-US" altLang="zh-TW" sz="2000" dirty="0" smtClean="0">
                    <a:latin typeface="Times New Roman" pitchFamily="18" charset="0"/>
                    <a:cs typeface="Times New Roman" pitchFamily="18" charset="0"/>
                  </a:rPr>
                </a:br>
                <a:r>
                  <a:rPr lang="en-US" altLang="zh-TW" sz="2000" dirty="0" smtClean="0">
                    <a:latin typeface="Times New Roman" pitchFamily="18" charset="0"/>
                    <a:cs typeface="Times New Roman" pitchFamily="18" charset="0"/>
                  </a:rPr>
                  <a:t/>
                </a:r>
                <a:br>
                  <a:rPr lang="en-US" altLang="zh-TW" sz="2000" dirty="0" smtClean="0">
                    <a:latin typeface="Times New Roman" pitchFamily="18" charset="0"/>
                    <a:cs typeface="Times New Roman" pitchFamily="18" charset="0"/>
                  </a:rPr>
                </a:br>
                <a:r>
                  <a:rPr lang="en-US" altLang="zh-TW" sz="2400" dirty="0" smtClean="0">
                    <a:latin typeface="Times New Roman" pitchFamily="18" charset="0"/>
                    <a:cs typeface="Times New Roman" pitchFamily="18" charset="0"/>
                  </a:rPr>
                  <a:t>and</a:t>
                </a:r>
              </a:p>
              <a:p>
                <a:endParaRPr lang="en-US" altLang="zh-TW" sz="2400" dirty="0" smtClean="0">
                  <a:latin typeface="Times New Roman" pitchFamily="18" charset="0"/>
                  <a:cs typeface="Times New Roman" pitchFamily="18" charset="0"/>
                </a:endParaRPr>
              </a:p>
              <a:p>
                <a:endParaRPr lang="en-US" altLang="zh-TW" sz="2400" dirty="0" smtClean="0">
                  <a:latin typeface="Times New Roman" pitchFamily="18" charset="0"/>
                  <a:cs typeface="Times New Roman" pitchFamily="18" charset="0"/>
                </a:endParaRPr>
              </a:p>
              <a:p>
                <a:pPr>
                  <a:buNone/>
                </a:pPr>
                <a:r>
                  <a:rPr lang="en-US" altLang="zh-TW" sz="2400" dirty="0" smtClean="0">
                    <a:latin typeface="Times New Roman" pitchFamily="18" charset="0"/>
                    <a:cs typeface="Times New Roman" pitchFamily="18" charset="0"/>
                  </a:rPr>
                  <a:t> Note</a:t>
                </a:r>
                <a:r>
                  <a:rPr lang="zh-TW" altLang="en-US" sz="2400" dirty="0" smtClean="0">
                    <a:latin typeface="新細明體" panose="02020500000000000000" pitchFamily="18" charset="-120"/>
                    <a:ea typeface="新細明體" panose="02020500000000000000" pitchFamily="18" charset="-120"/>
                    <a:cs typeface="Times New Roman" pitchFamily="18" charset="0"/>
                  </a:rPr>
                  <a:t>：</a:t>
                </a:r>
                <a:r>
                  <a:rPr lang="en-US" altLang="zh-TW" sz="2400" dirty="0" smtClean="0">
                    <a:latin typeface="新細明體" panose="02020500000000000000" pitchFamily="18" charset="-120"/>
                    <a:ea typeface="新細明體" panose="02020500000000000000" pitchFamily="18" charset="-120"/>
                    <a:cs typeface="Times New Roman" pitchFamily="18" charset="0"/>
                  </a:rPr>
                  <a:t/>
                </a:r>
                <a:br>
                  <a:rPr lang="en-US" altLang="zh-TW" sz="2400" dirty="0" smtClean="0">
                    <a:latin typeface="新細明體" panose="02020500000000000000" pitchFamily="18" charset="-120"/>
                    <a:ea typeface="新細明體" panose="02020500000000000000" pitchFamily="18" charset="-120"/>
                    <a:cs typeface="Times New Roman" pitchFamily="18" charset="0"/>
                  </a:rPr>
                </a:br>
                <a14:m>
                  <m:oMathPara xmlns:m="http://schemas.openxmlformats.org/officeDocument/2006/math">
                    <m:oMathParaPr>
                      <m:jc m:val="centerGroup"/>
                    </m:oMathParaPr>
                    <m:oMath xmlns:m="http://schemas.openxmlformats.org/officeDocument/2006/math">
                      <m:f>
                        <m:fPr>
                          <m:ctrlPr>
                            <a:rPr lang="en-US" altLang="zh-TW" sz="2000" i="1" smtClean="0">
                              <a:latin typeface="Cambria Math" panose="02040503050406030204" pitchFamily="18" charset="0"/>
                              <a:ea typeface="新細明體" panose="02020500000000000000" pitchFamily="18" charset="-120"/>
                              <a:cs typeface="Times New Roman" pitchFamily="18" charset="0"/>
                            </a:rPr>
                          </m:ctrlPr>
                        </m:fPr>
                        <m:num>
                          <m:r>
                            <a:rPr lang="en-US" altLang="zh-TW" sz="2000" i="1" smtClean="0">
                              <a:latin typeface="Cambria Math" panose="02040503050406030204" pitchFamily="18" charset="0"/>
                              <a:ea typeface="新細明體" panose="02020500000000000000" pitchFamily="18" charset="-120"/>
                              <a:cs typeface="Times New Roman" pitchFamily="18" charset="0"/>
                            </a:rPr>
                            <m:t>𝑑</m:t>
                          </m:r>
                          <m:r>
                            <a:rPr lang="en-US" altLang="zh-TW" sz="2000" b="0" i="1" smtClean="0">
                              <a:latin typeface="Cambria Math" panose="02040503050406030204" pitchFamily="18" charset="0"/>
                              <a:ea typeface="新細明體" panose="02020500000000000000" pitchFamily="18" charset="-120"/>
                              <a:cs typeface="Times New Roman" pitchFamily="18" charset="0"/>
                            </a:rPr>
                            <m:t>𝐸</m:t>
                          </m:r>
                          <m:r>
                            <a:rPr lang="en-US" altLang="zh-TW" sz="2000" b="0" i="1" smtClean="0">
                              <a:latin typeface="Cambria Math" panose="02040503050406030204" pitchFamily="18" charset="0"/>
                              <a:ea typeface="新細明體" panose="02020500000000000000" pitchFamily="18" charset="-120"/>
                              <a:cs typeface="Times New Roman" pitchFamily="18" charset="0"/>
                            </a:rPr>
                            <m:t>(</m:t>
                          </m:r>
                          <m:r>
                            <a:rPr lang="en-US" altLang="zh-TW" sz="2000" b="0" i="1" smtClean="0">
                              <a:latin typeface="Cambria Math" panose="02040503050406030204" pitchFamily="18" charset="0"/>
                              <a:ea typeface="新細明體" panose="02020500000000000000" pitchFamily="18" charset="-120"/>
                              <a:cs typeface="Times New Roman" pitchFamily="18" charset="0"/>
                            </a:rPr>
                            <m:t>𝑉</m:t>
                          </m:r>
                          <m:r>
                            <a:rPr lang="en-US" altLang="zh-TW" sz="2000" b="0" i="1" smtClean="0">
                              <a:latin typeface="Cambria Math" panose="02040503050406030204" pitchFamily="18" charset="0"/>
                              <a:ea typeface="新細明體" panose="02020500000000000000" pitchFamily="18" charset="-120"/>
                              <a:cs typeface="Times New Roman" pitchFamily="18" charset="0"/>
                            </a:rPr>
                            <m:t>)</m:t>
                          </m:r>
                        </m:num>
                        <m:den>
                          <m:r>
                            <a:rPr lang="en-US" altLang="zh-TW" sz="2000" i="1" smtClean="0">
                              <a:latin typeface="Cambria Math" panose="02040503050406030204" pitchFamily="18" charset="0"/>
                              <a:ea typeface="新細明體" panose="02020500000000000000" pitchFamily="18" charset="-120"/>
                              <a:cs typeface="Times New Roman" pitchFamily="18" charset="0"/>
                            </a:rPr>
                            <m:t>𝑑</m:t>
                          </m:r>
                          <m:r>
                            <a:rPr lang="en-US" altLang="zh-TW" sz="2000" b="0" i="1" smtClean="0">
                              <a:latin typeface="Cambria Math" panose="02040503050406030204" pitchFamily="18" charset="0"/>
                              <a:ea typeface="新細明體" panose="02020500000000000000" pitchFamily="18" charset="-120"/>
                              <a:cs typeface="Times New Roman" pitchFamily="18" charset="0"/>
                            </a:rPr>
                            <m:t>𝑉</m:t>
                          </m:r>
                        </m:den>
                      </m:f>
                      <m:r>
                        <a:rPr lang="en-US" altLang="zh-TW" sz="2000" b="0" i="1" smtClean="0">
                          <a:latin typeface="Cambria Math" panose="02040503050406030204" pitchFamily="18" charset="0"/>
                          <a:ea typeface="新細明體" panose="02020500000000000000" pitchFamily="18" charset="-120"/>
                          <a:cs typeface="Times New Roman" pitchFamily="18" charset="0"/>
                        </a:rPr>
                        <m:t>=</m:t>
                      </m:r>
                      <m:f>
                        <m:f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fPr>
                        <m:num>
                          <m:r>
                            <a:rPr lang="en-US" altLang="zh-TW" sz="2000" b="0" i="1" smtClean="0">
                              <a:latin typeface="Cambria Math" panose="02040503050406030204" pitchFamily="18" charset="0"/>
                              <a:ea typeface="新細明體" panose="02020500000000000000" pitchFamily="18" charset="-120"/>
                              <a:cs typeface="Times New Roman" pitchFamily="18" charset="0"/>
                            </a:rPr>
                            <m:t>𝑑</m:t>
                          </m:r>
                        </m:num>
                        <m:den>
                          <m:r>
                            <a:rPr lang="en-US" altLang="zh-TW" sz="2000" b="0" i="1" smtClean="0">
                              <a:latin typeface="Cambria Math" panose="02040503050406030204" pitchFamily="18" charset="0"/>
                              <a:ea typeface="新細明體" panose="02020500000000000000" pitchFamily="18" charset="-120"/>
                              <a:cs typeface="Times New Roman" pitchFamily="18" charset="0"/>
                            </a:rPr>
                            <m:t>𝑑𝑉</m:t>
                          </m:r>
                        </m:den>
                      </m:f>
                      <m:d>
                        <m:dPr>
                          <m:begChr m:val="["/>
                          <m:endChr m:val="]"/>
                          <m:ctrlPr>
                            <a:rPr lang="en-US" altLang="zh-TW" sz="2000" b="0" i="1" smtClean="0">
                              <a:latin typeface="Cambria Math" panose="02040503050406030204" pitchFamily="18" charset="0"/>
                              <a:ea typeface="新細明體" panose="02020500000000000000" pitchFamily="18" charset="-120"/>
                              <a:cs typeface="Times New Roman" pitchFamily="18" charset="0"/>
                            </a:rPr>
                          </m:ctrlPr>
                        </m:dPr>
                        <m:e>
                          <m:r>
                            <a:rPr lang="en-US" altLang="zh-TW" sz="2000" b="0" i="1" smtClean="0">
                              <a:latin typeface="Cambria Math" panose="02040503050406030204" pitchFamily="18" charset="0"/>
                              <a:ea typeface="新細明體" panose="02020500000000000000" pitchFamily="18" charset="-120"/>
                              <a:cs typeface="Times New Roman" pitchFamily="18" charset="0"/>
                            </a:rPr>
                            <m:t>𝑉</m:t>
                          </m:r>
                          <m:r>
                            <a:rPr lang="en-US" altLang="zh-TW" sz="2000" b="0" i="1" smtClean="0">
                              <a:latin typeface="Cambria Math" panose="02040503050406030204" pitchFamily="18" charset="0"/>
                              <a:ea typeface="新細明體" panose="02020500000000000000" pitchFamily="18" charset="-120"/>
                              <a:cs typeface="Times New Roman" pitchFamily="18" charset="0"/>
                            </a:rPr>
                            <m:t>−</m:t>
                          </m:r>
                          <m:f>
                            <m:f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fPr>
                            <m:num>
                              <m:d>
                                <m:d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dPr>
                                <m:e>
                                  <m:r>
                                    <a:rPr lang="en-US" altLang="zh-TW" sz="2000" b="0" i="1" smtClean="0">
                                      <a:latin typeface="Cambria Math" panose="02040503050406030204" pitchFamily="18" charset="0"/>
                                      <a:ea typeface="新細明體" panose="02020500000000000000" pitchFamily="18" charset="-120"/>
                                      <a:cs typeface="Times New Roman" pitchFamily="18" charset="0"/>
                                    </a:rPr>
                                    <m:t>1−</m:t>
                                  </m:r>
                                  <m:r>
                                    <a:rPr lang="zh-TW" altLang="en-US" sz="2000" b="0" i="1" smtClean="0">
                                      <a:latin typeface="Cambria Math" panose="02040503050406030204" pitchFamily="18" charset="0"/>
                                      <a:ea typeface="新細明體" panose="02020500000000000000" pitchFamily="18" charset="-120"/>
                                      <a:cs typeface="Times New Roman" pitchFamily="18" charset="0"/>
                                    </a:rPr>
                                    <m:t>𝜏</m:t>
                                  </m:r>
                                </m:e>
                              </m:d>
                              <m:r>
                                <a:rPr lang="en-US" altLang="zh-TW" sz="2000" b="0" i="1" smtClean="0">
                                  <a:latin typeface="Cambria Math" panose="02040503050406030204" pitchFamily="18" charset="0"/>
                                  <a:ea typeface="新細明體" panose="02020500000000000000" pitchFamily="18" charset="-120"/>
                                  <a:cs typeface="Times New Roman" pitchFamily="18" charset="0"/>
                                </a:rPr>
                                <m:t>𝑐𝐹</m:t>
                              </m:r>
                            </m:num>
                            <m:den>
                              <m:r>
                                <a:rPr lang="en-US" altLang="zh-TW" sz="2000" b="0" i="1" smtClean="0">
                                  <a:latin typeface="Cambria Math" panose="02040503050406030204" pitchFamily="18" charset="0"/>
                                  <a:ea typeface="新細明體" panose="02020500000000000000" pitchFamily="18" charset="-120"/>
                                  <a:cs typeface="Times New Roman" pitchFamily="18" charset="0"/>
                                </a:rPr>
                                <m:t>𝑟</m:t>
                              </m:r>
                            </m:den>
                          </m:f>
                          <m:r>
                            <a:rPr lang="en-US" altLang="zh-TW" sz="2000" b="0" i="1" smtClean="0">
                              <a:latin typeface="Cambria Math" panose="02040503050406030204" pitchFamily="18" charset="0"/>
                              <a:ea typeface="新細明體" panose="02020500000000000000" pitchFamily="18" charset="-120"/>
                              <a:cs typeface="Times New Roman" pitchFamily="18" charset="0"/>
                            </a:rPr>
                            <m:t>+</m:t>
                          </m:r>
                          <m:sSup>
                            <m:sSup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pPr>
                            <m:e>
                              <m:r>
                                <a:rPr lang="en-US" altLang="zh-TW" sz="2000" b="0" i="1" smtClean="0">
                                  <a:latin typeface="Cambria Math" panose="02040503050406030204" pitchFamily="18" charset="0"/>
                                  <a:ea typeface="新細明體" panose="02020500000000000000" pitchFamily="18" charset="-120"/>
                                  <a:cs typeface="Times New Roman" pitchFamily="18" charset="0"/>
                                </a:rPr>
                                <m:t>𝑉</m:t>
                              </m:r>
                            </m:e>
                            <m:sup>
                              <m:sSub>
                                <m:sSub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bPr>
                                <m:e>
                                  <m:r>
                                    <a:rPr lang="zh-TW" altLang="en-US" sz="2000" b="0" i="1" smtClean="0">
                                      <a:latin typeface="Cambria Math" panose="02040503050406030204" pitchFamily="18" charset="0"/>
                                      <a:ea typeface="新細明體" panose="02020500000000000000" pitchFamily="18" charset="-120"/>
                                      <a:cs typeface="Times New Roman" pitchFamily="18" charset="0"/>
                                    </a:rPr>
                                    <m:t>𝛾</m:t>
                                  </m:r>
                                </m:e>
                                <m:sub>
                                  <m:r>
                                    <a:rPr lang="en-US" altLang="zh-TW" sz="2000" b="0" i="1" smtClean="0">
                                      <a:latin typeface="Cambria Math" panose="02040503050406030204" pitchFamily="18" charset="0"/>
                                      <a:ea typeface="新細明體" panose="02020500000000000000" pitchFamily="18" charset="-120"/>
                                      <a:cs typeface="Times New Roman" pitchFamily="18" charset="0"/>
                                    </a:rPr>
                                    <m:t>1</m:t>
                                  </m:r>
                                </m:sub>
                              </m:sSub>
                            </m:sup>
                          </m:sSup>
                          <m:d>
                            <m:d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dPr>
                            <m:e>
                              <m:sSub>
                                <m:sSub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bPr>
                                <m:e>
                                  <m:r>
                                    <a:rPr lang="en-US" altLang="zh-TW" sz="2000" b="0" i="1" smtClean="0">
                                      <a:latin typeface="Cambria Math" panose="02040503050406030204" pitchFamily="18" charset="0"/>
                                      <a:ea typeface="新細明體" panose="02020500000000000000" pitchFamily="18" charset="-120"/>
                                      <a:cs typeface="Times New Roman" pitchFamily="18" charset="0"/>
                                    </a:rPr>
                                    <m:t>𝑌</m:t>
                                  </m:r>
                                </m:e>
                                <m:sub>
                                  <m:r>
                                    <a:rPr lang="en-US" altLang="zh-TW" sz="2000" b="0" i="1" smtClean="0">
                                      <a:latin typeface="Cambria Math" panose="02040503050406030204" pitchFamily="18" charset="0"/>
                                      <a:ea typeface="新細明體" panose="02020500000000000000" pitchFamily="18" charset="-120"/>
                                      <a:cs typeface="Times New Roman" pitchFamily="18" charset="0"/>
                                    </a:rPr>
                                    <m:t>1</m:t>
                                  </m:r>
                                </m:sub>
                              </m:sSub>
                              <m:r>
                                <a:rPr lang="en-US" altLang="zh-TW" sz="2000" b="0" i="1" smtClean="0">
                                  <a:latin typeface="Cambria Math" panose="02040503050406030204" pitchFamily="18" charset="0"/>
                                  <a:ea typeface="新細明體" panose="02020500000000000000" pitchFamily="18" charset="-120"/>
                                  <a:cs typeface="Times New Roman" pitchFamily="18" charset="0"/>
                                </a:rPr>
                                <m:t>−</m:t>
                              </m:r>
                              <m:sSub>
                                <m:sSub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bPr>
                                <m:e>
                                  <m:r>
                                    <a:rPr lang="en-US" altLang="zh-TW" sz="2000" b="0" i="1" smtClean="0">
                                      <a:latin typeface="Cambria Math" panose="02040503050406030204" pitchFamily="18" charset="0"/>
                                      <a:ea typeface="新細明體" panose="02020500000000000000" pitchFamily="18" charset="-120"/>
                                      <a:cs typeface="Times New Roman" pitchFamily="18" charset="0"/>
                                    </a:rPr>
                                    <m:t>𝑍</m:t>
                                  </m:r>
                                </m:e>
                                <m:sub>
                                  <m:r>
                                    <a:rPr lang="en-US" altLang="zh-TW" sz="2000" b="0" i="1" smtClean="0">
                                      <a:latin typeface="Cambria Math" panose="02040503050406030204" pitchFamily="18" charset="0"/>
                                      <a:ea typeface="新細明體" panose="02020500000000000000" pitchFamily="18" charset="-120"/>
                                      <a:cs typeface="Times New Roman" pitchFamily="18" charset="0"/>
                                    </a:rPr>
                                    <m:t>1</m:t>
                                  </m:r>
                                </m:sub>
                              </m:sSub>
                              <m:r>
                                <a:rPr lang="en-US" altLang="zh-TW" sz="2000" b="0" i="1" smtClean="0">
                                  <a:latin typeface="Cambria Math" panose="02040503050406030204" pitchFamily="18" charset="0"/>
                                  <a:ea typeface="新細明體" panose="02020500000000000000" pitchFamily="18" charset="-120"/>
                                  <a:cs typeface="Times New Roman" pitchFamily="18" charset="0"/>
                                </a:rPr>
                                <m:t>−</m:t>
                              </m:r>
                              <m:sSub>
                                <m:sSub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bPr>
                                <m:e>
                                  <m:r>
                                    <a:rPr lang="en-US" altLang="zh-TW" sz="2000" b="0" i="1" smtClean="0">
                                      <a:latin typeface="Cambria Math" panose="02040503050406030204" pitchFamily="18" charset="0"/>
                                      <a:ea typeface="新細明體" panose="02020500000000000000" pitchFamily="18" charset="-120"/>
                                      <a:cs typeface="Times New Roman" pitchFamily="18" charset="0"/>
                                    </a:rPr>
                                    <m:t>𝑋</m:t>
                                  </m:r>
                                </m:e>
                                <m:sub>
                                  <m:r>
                                    <a:rPr lang="en-US" altLang="zh-TW" sz="2000" b="0" i="1" smtClean="0">
                                      <a:latin typeface="Cambria Math" panose="02040503050406030204" pitchFamily="18" charset="0"/>
                                      <a:ea typeface="新細明體" panose="02020500000000000000" pitchFamily="18" charset="-120"/>
                                      <a:cs typeface="Times New Roman" pitchFamily="18" charset="0"/>
                                    </a:rPr>
                                    <m:t>1</m:t>
                                  </m:r>
                                </m:sub>
                              </m:sSub>
                            </m:e>
                          </m:d>
                          <m:r>
                            <a:rPr lang="en-US" altLang="zh-TW" sz="2000" b="0" i="1" smtClean="0">
                              <a:latin typeface="Cambria Math" panose="02040503050406030204" pitchFamily="18" charset="0"/>
                              <a:ea typeface="新細明體" panose="02020500000000000000" pitchFamily="18" charset="-120"/>
                              <a:cs typeface="Times New Roman" pitchFamily="18" charset="0"/>
                            </a:rPr>
                            <m:t>+</m:t>
                          </m:r>
                          <m:sSup>
                            <m:sSup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pPr>
                            <m:e>
                              <m:r>
                                <a:rPr lang="en-US" altLang="zh-TW" sz="2000" b="0" i="1" smtClean="0">
                                  <a:latin typeface="Cambria Math" panose="02040503050406030204" pitchFamily="18" charset="0"/>
                                  <a:ea typeface="新細明體" panose="02020500000000000000" pitchFamily="18" charset="-120"/>
                                  <a:cs typeface="Times New Roman" pitchFamily="18" charset="0"/>
                                </a:rPr>
                                <m:t>𝑉</m:t>
                              </m:r>
                            </m:e>
                            <m:sup>
                              <m:sSub>
                                <m:sSub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sSubPr>
                                <m:e>
                                  <m:r>
                                    <a:rPr lang="zh-TW" altLang="en-US" sz="2000" b="0" i="1" smtClean="0">
                                      <a:latin typeface="Cambria Math" panose="02040503050406030204" pitchFamily="18" charset="0"/>
                                      <a:ea typeface="新細明體" panose="02020500000000000000" pitchFamily="18" charset="-120"/>
                                      <a:cs typeface="Times New Roman" pitchFamily="18" charset="0"/>
                                    </a:rPr>
                                    <m:t>𝛾</m:t>
                                  </m:r>
                                </m:e>
                                <m:sub>
                                  <m:r>
                                    <a:rPr lang="en-US" altLang="zh-TW" sz="2000" b="0" i="1" smtClean="0">
                                      <a:latin typeface="Cambria Math" panose="02040503050406030204" pitchFamily="18" charset="0"/>
                                      <a:ea typeface="新細明體" panose="02020500000000000000" pitchFamily="18" charset="-120"/>
                                      <a:cs typeface="Times New Roman" pitchFamily="18" charset="0"/>
                                    </a:rPr>
                                    <m:t>2</m:t>
                                  </m:r>
                                </m:sub>
                              </m:sSub>
                            </m:sup>
                          </m:sSup>
                          <m:d>
                            <m:dPr>
                              <m:ctrlPr>
                                <a:rPr lang="en-US" altLang="zh-TW" sz="2000" b="0" i="1" smtClean="0">
                                  <a:latin typeface="Cambria Math" panose="02040503050406030204" pitchFamily="18" charset="0"/>
                                  <a:ea typeface="新細明體" panose="02020500000000000000" pitchFamily="18" charset="-120"/>
                                  <a:cs typeface="Times New Roman" pitchFamily="18" charset="0"/>
                                </a:rPr>
                              </m:ctrlPr>
                            </m:dPr>
                            <m:e>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𝑌</m:t>
                                  </m:r>
                                </m:e>
                                <m:sub>
                                  <m:r>
                                    <a:rPr lang="en-US" altLang="zh-TW" sz="2000" b="0" i="1" smtClean="0">
                                      <a:latin typeface="Cambria Math" panose="02040503050406030204" pitchFamily="18" charset="0"/>
                                      <a:cs typeface="Times New Roman" pitchFamily="18" charset="0"/>
                                    </a:rPr>
                                    <m:t>2</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𝑍</m:t>
                                  </m:r>
                                </m:e>
                                <m:sub>
                                  <m:r>
                                    <a:rPr lang="en-US" altLang="zh-TW" sz="2000" b="0" i="1" smtClean="0">
                                      <a:latin typeface="Cambria Math" panose="02040503050406030204" pitchFamily="18" charset="0"/>
                                      <a:cs typeface="Times New Roman" pitchFamily="18" charset="0"/>
                                    </a:rPr>
                                    <m:t>2</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𝑋</m:t>
                                  </m:r>
                                </m:e>
                                <m:sub>
                                  <m:r>
                                    <a:rPr lang="en-US" altLang="zh-TW" sz="2000" b="0" i="1" smtClean="0">
                                      <a:latin typeface="Cambria Math" panose="02040503050406030204" pitchFamily="18" charset="0"/>
                                      <a:cs typeface="Times New Roman" pitchFamily="18" charset="0"/>
                                    </a:rPr>
                                    <m:t>2</m:t>
                                  </m:r>
                                </m:sub>
                              </m:sSub>
                            </m:e>
                          </m:d>
                        </m:e>
                      </m:d>
                    </m:oMath>
                    <m:oMath xmlns:m="http://schemas.openxmlformats.org/officeDocument/2006/math">
                      <m:r>
                        <a:rPr lang="en-US" altLang="zh-TW" sz="2000" b="0" i="0" smtClean="0">
                          <a:latin typeface="Cambria Math" panose="02040503050406030204" pitchFamily="18" charset="0"/>
                          <a:cs typeface="Times New Roman" pitchFamily="18" charset="0"/>
                        </a:rPr>
                        <m:t>              </m:t>
                      </m:r>
                      <m:r>
                        <a:rPr lang="en-US" altLang="zh-TW" sz="2000" b="0" i="1" smtClean="0">
                          <a:latin typeface="Cambria Math" panose="02040503050406030204" pitchFamily="18" charset="0"/>
                          <a:cs typeface="Times New Roman" pitchFamily="18" charset="0"/>
                        </a:rPr>
                        <m:t>=1+ </m:t>
                      </m:r>
                      <m:sSub>
                        <m:sSubPr>
                          <m:ctrlPr>
                            <a:rPr lang="en-US" altLang="zh-TW" sz="2000" b="0" i="1" smtClean="0">
                              <a:latin typeface="Cambria Math" panose="02040503050406030204" pitchFamily="18" charset="0"/>
                              <a:cs typeface="Times New Roman" pitchFamily="18" charset="0"/>
                            </a:rPr>
                          </m:ctrlPr>
                        </m:sSubPr>
                        <m:e>
                          <m:r>
                            <a:rPr lang="zh-TW" altLang="en-US" sz="2000" b="0" i="1" smtClean="0">
                              <a:latin typeface="Cambria Math" panose="02040503050406030204" pitchFamily="18" charset="0"/>
                              <a:cs typeface="Times New Roman" pitchFamily="18" charset="0"/>
                            </a:rPr>
                            <m:t>𝛾</m:t>
                          </m:r>
                        </m:e>
                        <m:sub>
                          <m:r>
                            <a:rPr lang="en-US" altLang="zh-TW" sz="2000" b="0" i="1" smtClean="0">
                              <a:latin typeface="Cambria Math" panose="02040503050406030204" pitchFamily="18" charset="0"/>
                              <a:cs typeface="Times New Roman" pitchFamily="18" charset="0"/>
                            </a:rPr>
                            <m:t>1</m:t>
                          </m:r>
                        </m:sub>
                      </m:sSub>
                      <m:sSup>
                        <m:sSupPr>
                          <m:ctrlPr>
                            <a:rPr lang="en-US" altLang="zh-TW" sz="2000" b="0" i="1" smtClean="0">
                              <a:latin typeface="Cambria Math" panose="02040503050406030204" pitchFamily="18" charset="0"/>
                              <a:cs typeface="Times New Roman" pitchFamily="18" charset="0"/>
                            </a:rPr>
                          </m:ctrlPr>
                        </m:sSupPr>
                        <m:e>
                          <m:r>
                            <a:rPr lang="en-US" altLang="zh-TW" sz="2000" b="0" i="1" smtClean="0">
                              <a:latin typeface="Cambria Math" panose="02040503050406030204" pitchFamily="18" charset="0"/>
                              <a:cs typeface="Times New Roman" pitchFamily="18" charset="0"/>
                            </a:rPr>
                            <m:t>𝑉</m:t>
                          </m:r>
                        </m:e>
                        <m:sup>
                          <m:r>
                            <a:rPr lang="en-US" altLang="zh-TW" sz="2000" b="0" i="1" smtClean="0">
                              <a:latin typeface="Cambria Math" panose="02040503050406030204" pitchFamily="18" charset="0"/>
                              <a:cs typeface="Times New Roman" pitchFamily="18" charset="0"/>
                            </a:rPr>
                            <m:t>(</m:t>
                          </m:r>
                          <m:sSub>
                            <m:sSubPr>
                              <m:ctrlPr>
                                <a:rPr lang="en-US" altLang="zh-TW" sz="2000" b="0" i="1" smtClean="0">
                                  <a:latin typeface="Cambria Math" panose="02040503050406030204" pitchFamily="18" charset="0"/>
                                  <a:cs typeface="Times New Roman" pitchFamily="18" charset="0"/>
                                </a:rPr>
                              </m:ctrlPr>
                            </m:sSubPr>
                            <m:e>
                              <m:r>
                                <a:rPr lang="zh-TW" altLang="en-US" sz="2000" b="0" i="1" smtClean="0">
                                  <a:latin typeface="Cambria Math" panose="02040503050406030204" pitchFamily="18" charset="0"/>
                                  <a:cs typeface="Times New Roman" pitchFamily="18" charset="0"/>
                                </a:rPr>
                                <m:t>𝛾</m:t>
                              </m:r>
                            </m:e>
                            <m:sub>
                              <m:r>
                                <a:rPr lang="en-US" altLang="zh-TW" sz="2000" b="0" i="1" smtClean="0">
                                  <a:latin typeface="Cambria Math" panose="02040503050406030204" pitchFamily="18" charset="0"/>
                                  <a:cs typeface="Times New Roman" pitchFamily="18" charset="0"/>
                                </a:rPr>
                                <m:t>1</m:t>
                              </m:r>
                            </m:sub>
                          </m:sSub>
                          <m:r>
                            <a:rPr lang="en-US" altLang="zh-TW" sz="2000" b="0" i="1" smtClean="0">
                              <a:latin typeface="Cambria Math" panose="02040503050406030204" pitchFamily="18" charset="0"/>
                              <a:cs typeface="Times New Roman" pitchFamily="18" charset="0"/>
                            </a:rPr>
                            <m:t>−1)</m:t>
                          </m:r>
                        </m:sup>
                      </m:sSup>
                      <m:d>
                        <m:dPr>
                          <m:ctrlPr>
                            <a:rPr lang="en-US" altLang="zh-TW" sz="2000" b="0" i="1" smtClean="0">
                              <a:latin typeface="Cambria Math" panose="02040503050406030204" pitchFamily="18" charset="0"/>
                              <a:cs typeface="Times New Roman" pitchFamily="18" charset="0"/>
                            </a:rPr>
                          </m:ctrlPr>
                        </m:dPr>
                        <m:e>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𝑌</m:t>
                              </m:r>
                            </m:e>
                            <m:sub>
                              <m:r>
                                <a:rPr lang="en-US" altLang="zh-TW" sz="2000" i="1">
                                  <a:latin typeface="Cambria Math" panose="02040503050406030204" pitchFamily="18" charset="0"/>
                                  <a:cs typeface="Times New Roman" pitchFamily="18" charset="0"/>
                                </a:rPr>
                                <m:t>1</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𝑍</m:t>
                              </m:r>
                            </m:e>
                            <m:sub>
                              <m:r>
                                <a:rPr lang="en-US" altLang="zh-TW" sz="2000" i="1">
                                  <a:latin typeface="Cambria Math" panose="02040503050406030204" pitchFamily="18" charset="0"/>
                                  <a:cs typeface="Times New Roman" pitchFamily="18" charset="0"/>
                                </a:rPr>
                                <m:t>1</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𝑋</m:t>
                              </m:r>
                            </m:e>
                            <m:sub>
                              <m:r>
                                <a:rPr lang="en-US" altLang="zh-TW" sz="2000" i="1">
                                  <a:latin typeface="Cambria Math" panose="02040503050406030204" pitchFamily="18" charset="0"/>
                                  <a:cs typeface="Times New Roman" pitchFamily="18" charset="0"/>
                                </a:rPr>
                                <m:t>1</m:t>
                              </m:r>
                            </m:sub>
                          </m:sSub>
                        </m:e>
                      </m:d>
                      <m:r>
                        <a:rPr lang="en-US" altLang="zh-TW" sz="2000" b="0" i="1" smtClean="0">
                          <a:latin typeface="Cambria Math" panose="02040503050406030204" pitchFamily="18" charset="0"/>
                          <a:cs typeface="Times New Roman" pitchFamily="18" charset="0"/>
                        </a:rPr>
                        <m:t>+</m:t>
                      </m:r>
                      <m:sSub>
                        <m:sSubPr>
                          <m:ctrlPr>
                            <a:rPr lang="en-US" altLang="zh-TW" sz="2000" b="0" i="1" smtClean="0">
                              <a:latin typeface="Cambria Math" panose="02040503050406030204" pitchFamily="18" charset="0"/>
                              <a:cs typeface="Times New Roman" pitchFamily="18" charset="0"/>
                            </a:rPr>
                          </m:ctrlPr>
                        </m:sSubPr>
                        <m:e>
                          <m:r>
                            <a:rPr lang="zh-TW" altLang="en-US" sz="2000" b="0" i="1" smtClean="0">
                              <a:latin typeface="Cambria Math" panose="02040503050406030204" pitchFamily="18" charset="0"/>
                              <a:cs typeface="Times New Roman" pitchFamily="18" charset="0"/>
                            </a:rPr>
                            <m:t>𝛾</m:t>
                          </m:r>
                        </m:e>
                        <m:sub>
                          <m:r>
                            <a:rPr lang="en-US" altLang="zh-TW" sz="2000" b="0" i="1" smtClean="0">
                              <a:latin typeface="Cambria Math" panose="02040503050406030204" pitchFamily="18" charset="0"/>
                              <a:cs typeface="Times New Roman" pitchFamily="18" charset="0"/>
                            </a:rPr>
                            <m:t>2</m:t>
                          </m:r>
                        </m:sub>
                      </m:sSub>
                      <m:sSup>
                        <m:sSupPr>
                          <m:ctrlPr>
                            <a:rPr lang="en-US" altLang="zh-TW" sz="2000" i="1">
                              <a:latin typeface="Cambria Math" panose="02040503050406030204" pitchFamily="18" charset="0"/>
                              <a:cs typeface="Times New Roman" pitchFamily="18" charset="0"/>
                            </a:rPr>
                          </m:ctrlPr>
                        </m:sSupPr>
                        <m:e>
                          <m:r>
                            <a:rPr lang="en-US" altLang="zh-TW" sz="2000" i="1">
                              <a:latin typeface="Cambria Math" panose="02040503050406030204" pitchFamily="18" charset="0"/>
                              <a:cs typeface="Times New Roman" pitchFamily="18" charset="0"/>
                            </a:rPr>
                            <m:t>𝑉</m:t>
                          </m:r>
                        </m:e>
                        <m:sup>
                          <m:sSub>
                            <m:sSubPr>
                              <m:ctrlPr>
                                <a:rPr lang="en-US" altLang="zh-TW" sz="2000" i="1">
                                  <a:latin typeface="Cambria Math" panose="02040503050406030204" pitchFamily="18" charset="0"/>
                                  <a:cs typeface="Times New Roman" pitchFamily="18" charset="0"/>
                                </a:rPr>
                              </m:ctrlPr>
                            </m:sSubPr>
                            <m:e>
                              <m:r>
                                <a:rPr lang="en-US" altLang="zh-TW" sz="2000" b="0" i="1" smtClean="0">
                                  <a:latin typeface="Cambria Math" panose="02040503050406030204" pitchFamily="18" charset="0"/>
                                  <a:cs typeface="Times New Roman" pitchFamily="18" charset="0"/>
                                </a:rPr>
                                <m:t>(</m:t>
                              </m:r>
                              <m:r>
                                <a:rPr lang="zh-TW" altLang="en-US" sz="2000" i="1">
                                  <a:latin typeface="Cambria Math" panose="02040503050406030204" pitchFamily="18" charset="0"/>
                                  <a:cs typeface="Times New Roman" pitchFamily="18" charset="0"/>
                                </a:rPr>
                                <m:t>𝛾</m:t>
                              </m:r>
                            </m:e>
                            <m:sub>
                              <m:r>
                                <a:rPr lang="en-US" altLang="zh-TW" sz="2000" i="1">
                                  <a:latin typeface="Cambria Math" panose="02040503050406030204" pitchFamily="18" charset="0"/>
                                  <a:cs typeface="Times New Roman" pitchFamily="18" charset="0"/>
                                </a:rPr>
                                <m:t>2</m:t>
                              </m:r>
                            </m:sub>
                          </m:sSub>
                          <m:r>
                            <a:rPr lang="en-US" altLang="zh-TW" sz="2000" b="0" i="1" smtClean="0">
                              <a:latin typeface="Cambria Math" panose="02040503050406030204" pitchFamily="18" charset="0"/>
                              <a:cs typeface="Times New Roman" pitchFamily="18" charset="0"/>
                            </a:rPr>
                            <m:t>−1)</m:t>
                          </m:r>
                        </m:sup>
                      </m:sSup>
                      <m:d>
                        <m:dPr>
                          <m:ctrlPr>
                            <a:rPr lang="en-US" altLang="zh-TW" sz="2000" i="1">
                              <a:latin typeface="Cambria Math" panose="02040503050406030204" pitchFamily="18" charset="0"/>
                              <a:cs typeface="Times New Roman" pitchFamily="18" charset="0"/>
                            </a:rPr>
                          </m:ctrlPr>
                        </m:dPr>
                        <m:e>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𝑌</m:t>
                              </m:r>
                            </m:e>
                            <m:sub>
                              <m:r>
                                <a:rPr lang="en-US" altLang="zh-TW" sz="2000" i="1">
                                  <a:latin typeface="Cambria Math" panose="02040503050406030204" pitchFamily="18" charset="0"/>
                                  <a:cs typeface="Times New Roman" pitchFamily="18" charset="0"/>
                                </a:rPr>
                                <m:t>2</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𝑍</m:t>
                              </m:r>
                            </m:e>
                            <m:sub>
                              <m:r>
                                <a:rPr lang="en-US" altLang="zh-TW" sz="2000" i="1">
                                  <a:latin typeface="Cambria Math" panose="02040503050406030204" pitchFamily="18" charset="0"/>
                                  <a:cs typeface="Times New Roman" pitchFamily="18" charset="0"/>
                                </a:rPr>
                                <m:t>2</m:t>
                              </m:r>
                            </m:sub>
                          </m:sSub>
                          <m:r>
                            <a:rPr lang="en-US" altLang="zh-TW" sz="2000" i="1">
                              <a:latin typeface="Cambria Math" panose="02040503050406030204" pitchFamily="18" charset="0"/>
                              <a:cs typeface="Times New Roman" pitchFamily="18" charset="0"/>
                            </a:rPr>
                            <m:t>−</m:t>
                          </m:r>
                          <m:sSub>
                            <m:sSubPr>
                              <m:ctrlPr>
                                <a:rPr lang="en-US" altLang="zh-TW" sz="2000" i="1">
                                  <a:latin typeface="Cambria Math" panose="02040503050406030204" pitchFamily="18" charset="0"/>
                                  <a:cs typeface="Times New Roman" pitchFamily="18" charset="0"/>
                                </a:rPr>
                              </m:ctrlPr>
                            </m:sSubPr>
                            <m:e>
                              <m:r>
                                <a:rPr lang="en-US" altLang="zh-TW" sz="2000" i="1">
                                  <a:latin typeface="Cambria Math" panose="02040503050406030204" pitchFamily="18" charset="0"/>
                                  <a:cs typeface="Times New Roman" pitchFamily="18" charset="0"/>
                                </a:rPr>
                                <m:t>𝑋</m:t>
                              </m:r>
                            </m:e>
                            <m:sub>
                              <m:r>
                                <a:rPr lang="en-US" altLang="zh-TW" sz="2000" i="1">
                                  <a:latin typeface="Cambria Math" panose="02040503050406030204" pitchFamily="18" charset="0"/>
                                  <a:cs typeface="Times New Roman" pitchFamily="18" charset="0"/>
                                </a:rPr>
                                <m:t>2</m:t>
                              </m:r>
                            </m:sub>
                          </m:sSub>
                        </m:e>
                      </m:d>
                    </m:oMath>
                  </m:oMathPara>
                </a14:m>
                <a:endParaRPr lang="zh-TW" altLang="en-US" sz="2000" dirty="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5213176"/>
              </a:xfrm>
              <a:blipFill rotWithShape="0">
                <a:blip r:embed="rId3"/>
                <a:stretch>
                  <a:fillRect l="-963" t="-936"/>
                </a:stretch>
              </a:blipFill>
            </p:spPr>
            <p:txBody>
              <a:bodyPr/>
              <a:lstStyle/>
              <a:p>
                <a:r>
                  <a:rPr lang="zh-TW" altLang="en-US">
                    <a:noFill/>
                  </a:rPr>
                  <a:t> </a:t>
                </a:r>
              </a:p>
            </p:txBody>
          </p:sp>
        </mc:Fallback>
      </mc:AlternateContent>
      <p:pic>
        <p:nvPicPr>
          <p:cNvPr id="3074" name="Picture 2"/>
          <p:cNvPicPr>
            <a:picLocks noChangeAspect="1" noChangeArrowheads="1"/>
          </p:cNvPicPr>
          <p:nvPr/>
        </p:nvPicPr>
        <p:blipFill>
          <a:blip r:embed="rId4"/>
          <a:srcRect/>
          <a:stretch>
            <a:fillRect/>
          </a:stretch>
        </p:blipFill>
        <p:spPr bwMode="auto">
          <a:xfrm>
            <a:off x="1285852" y="2071679"/>
            <a:ext cx="7072330" cy="428627"/>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285852" y="3071810"/>
            <a:ext cx="1159183" cy="3815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1214414" y="3786190"/>
            <a:ext cx="5919801" cy="8056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274638"/>
            <a:ext cx="8501122" cy="1143000"/>
          </a:xfrm>
        </p:spPr>
        <p:txBody>
          <a:bodyPr>
            <a:normAutofit/>
          </a:bodyPr>
          <a:lstStyle/>
          <a:p>
            <a:r>
              <a:rPr lang="en-US" altLang="zh-TW" dirty="0" smtClean="0">
                <a:latin typeface="Times New Roman" pitchFamily="18" charset="0"/>
                <a:cs typeface="Times New Roman" pitchFamily="18" charset="0"/>
              </a:rPr>
              <a:t>Model (</a:t>
            </a:r>
            <a:r>
              <a:rPr lang="en-US" altLang="zh-TW" dirty="0" smtClean="0"/>
              <a:t>maximize equity value</a:t>
            </a:r>
            <a:r>
              <a:rPr lang="en-US" altLang="zh-TW"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a:xfrm>
            <a:off x="457200" y="1600200"/>
            <a:ext cx="8686800" cy="5114948"/>
          </a:xfrm>
        </p:spPr>
        <p:txBody>
          <a:bodyPr>
            <a:normAutofit/>
          </a:bodyPr>
          <a:lstStyle/>
          <a:p>
            <a:r>
              <a:rPr lang="en-US" altLang="zh-TW" sz="2800" dirty="0" smtClean="0">
                <a:latin typeface="Times New Roman" pitchFamily="18" charset="0"/>
                <a:cs typeface="Times New Roman" pitchFamily="18" charset="0"/>
              </a:rPr>
              <a:t>Optimal default policies</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(smooth pasting)</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Then we have</a:t>
            </a:r>
          </a:p>
          <a:p>
            <a:pPr>
              <a:buNone/>
            </a:pP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
            </a:r>
            <a:br>
              <a:rPr lang="en-US" altLang="zh-TW" sz="2800" dirty="0" smtClean="0">
                <a:latin typeface="Times New Roman" pitchFamily="18" charset="0"/>
                <a:cs typeface="Times New Roman" pitchFamily="18" charset="0"/>
              </a:rPr>
            </a:br>
            <a:r>
              <a:rPr lang="en-US" altLang="zh-TW" sz="2800" dirty="0" smtClean="0">
                <a:latin typeface="Times New Roman" pitchFamily="18" charset="0"/>
                <a:cs typeface="Times New Roman" pitchFamily="18" charset="0"/>
              </a:rPr>
              <a:t>There being no analytical solution, Eq. has to be solved numerically for the optimal </a:t>
            </a:r>
          </a:p>
        </p:txBody>
      </p:sp>
      <p:pic>
        <p:nvPicPr>
          <p:cNvPr id="4098" name="Picture 2"/>
          <p:cNvPicPr>
            <a:picLocks noChangeAspect="1" noChangeArrowheads="1"/>
          </p:cNvPicPr>
          <p:nvPr/>
        </p:nvPicPr>
        <p:blipFill>
          <a:blip r:embed="rId2"/>
          <a:srcRect/>
          <a:stretch>
            <a:fillRect/>
          </a:stretch>
        </p:blipFill>
        <p:spPr bwMode="auto">
          <a:xfrm>
            <a:off x="928662" y="2285992"/>
            <a:ext cx="1924046" cy="7857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00100" y="4000504"/>
            <a:ext cx="6919931" cy="438863"/>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4929190" y="5214950"/>
            <a:ext cx="438150"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Model (</a:t>
            </a:r>
            <a:r>
              <a:rPr lang="en-US" altLang="zh-TW" dirty="0" smtClean="0"/>
              <a:t>maximize equity value</a:t>
            </a:r>
            <a:r>
              <a:rPr lang="en-US" altLang="zh-TW" dirty="0" smtClean="0">
                <a:latin typeface="Times New Roman" pitchFamily="18" charset="0"/>
                <a:cs typeface="Times New Roman" pitchFamily="18" charset="0"/>
              </a:rPr>
              <a:t>)</a:t>
            </a:r>
            <a:endParaRPr lang="zh-TW" altLang="en-US" dirty="0"/>
          </a:p>
        </p:txBody>
      </p:sp>
      <p:sp>
        <p:nvSpPr>
          <p:cNvPr id="3" name="內容版面配置區 2"/>
          <p:cNvSpPr>
            <a:spLocks noGrp="1"/>
          </p:cNvSpPr>
          <p:nvPr>
            <p:ph idx="1"/>
          </p:nvPr>
        </p:nvSpPr>
        <p:spPr>
          <a:xfrm>
            <a:off x="457200" y="1600200"/>
            <a:ext cx="8615394" cy="5257800"/>
          </a:xfrm>
        </p:spPr>
        <p:txBody>
          <a:bodyPr>
            <a:normAutofit fontScale="92500" lnSpcReduction="10000"/>
          </a:bodyPr>
          <a:lstStyle/>
          <a:p>
            <a:r>
              <a:rPr lang="en-US" altLang="zh-TW" dirty="0" smtClean="0">
                <a:latin typeface="Times New Roman" pitchFamily="18" charset="0"/>
                <a:cs typeface="Times New Roman" pitchFamily="18" charset="0"/>
              </a:rPr>
              <a:t>Optimal call policies</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a:t>
            </a:r>
            <a:r>
              <a:rPr lang="en-US" altLang="zh-TW" sz="2200" dirty="0" smtClean="0">
                <a:latin typeface="Times New Roman" pitchFamily="18" charset="0"/>
                <a:cs typeface="Times New Roman" pitchFamily="18" charset="0"/>
              </a:rPr>
              <a:t>smooth pasting)</a:t>
            </a:r>
            <a:br>
              <a:rPr lang="en-US" altLang="zh-TW" sz="2200"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We diff. E(V) &amp; setting V = V* , we have</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Eq. also be solved numerically to compute the   optimal call trigger V*                                          </a:t>
            </a:r>
            <a:r>
              <a:rPr lang="en-US" altLang="zh-TW"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hlinkClick r:id="rId2" action="ppaction://hlinksldjump"/>
              </a:rPr>
              <a:t>Back</a:t>
            </a:r>
            <a:r>
              <a:rPr lang="en-US" altLang="zh-TW" sz="2000"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endParaRPr lang="en-US" altLang="zh-TW"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928662" y="2357430"/>
            <a:ext cx="5143536" cy="80728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857224" y="4357694"/>
            <a:ext cx="7072362"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The base case</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a:xfrm>
            <a:off x="357158" y="1500174"/>
            <a:ext cx="8429684" cy="5072098"/>
          </a:xfrm>
        </p:spPr>
        <p:txBody>
          <a:bodyPr>
            <a:normAutofit lnSpcReduction="10000"/>
          </a:bodyPr>
          <a:lstStyle/>
          <a:p>
            <a:r>
              <a:rPr lang="en-US" altLang="zh-TW" sz="2400" dirty="0" smtClean="0">
                <a:latin typeface="Times New Roman" pitchFamily="18" charset="0"/>
                <a:cs typeface="Times New Roman" pitchFamily="18" charset="0"/>
              </a:rPr>
              <a:t>Asset value V</a:t>
            </a:r>
          </a:p>
          <a:p>
            <a:r>
              <a:rPr lang="en-US" altLang="zh-TW" sz="2400" dirty="0" smtClean="0">
                <a:latin typeface="Times New Roman" pitchFamily="18" charset="0"/>
                <a:cs typeface="Times New Roman" pitchFamily="18" charset="0"/>
              </a:rPr>
              <a:t>risk-free interest rate r = 7%</a:t>
            </a:r>
          </a:p>
          <a:p>
            <a:r>
              <a:rPr lang="en-US" altLang="zh-TW" sz="2400" dirty="0" smtClean="0">
                <a:latin typeface="Times New Roman" pitchFamily="18" charset="0"/>
                <a:cs typeface="Times New Roman" pitchFamily="18" charset="0"/>
              </a:rPr>
              <a:t>payout rate δ = 4%</a:t>
            </a:r>
          </a:p>
          <a:p>
            <a:r>
              <a:rPr lang="en-US" altLang="zh-TW" sz="2400" dirty="0" smtClean="0">
                <a:latin typeface="Times New Roman" pitchFamily="18" charset="0"/>
                <a:cs typeface="Times New Roman" pitchFamily="18" charset="0"/>
              </a:rPr>
              <a:t>volatility σ = 20%</a:t>
            </a:r>
          </a:p>
          <a:p>
            <a:r>
              <a:rPr lang="en-US" altLang="zh-TW" sz="2400" dirty="0" smtClean="0">
                <a:latin typeface="Times New Roman" pitchFamily="18" charset="0"/>
                <a:cs typeface="Times New Roman" pitchFamily="18" charset="0"/>
              </a:rPr>
              <a:t>Bankruptcy costs </a:t>
            </a:r>
            <a:r>
              <a:rPr lang="el-GR" altLang="zh-TW" sz="2400" dirty="0" smtClean="0">
                <a:latin typeface="Times New Roman" pitchFamily="18" charset="0"/>
                <a:cs typeface="Times New Roman" pitchFamily="18" charset="0"/>
              </a:rPr>
              <a:t>α</a:t>
            </a:r>
            <a:r>
              <a:rPr lang="en-US" altLang="zh-TW" sz="2400" dirty="0" smtClean="0">
                <a:latin typeface="Times New Roman" pitchFamily="18" charset="0"/>
                <a:cs typeface="Times New Roman" pitchFamily="18" charset="0"/>
              </a:rPr>
              <a:t> = 50%</a:t>
            </a:r>
          </a:p>
          <a:p>
            <a:r>
              <a:rPr lang="en-US" altLang="zh-TW" sz="2400" dirty="0" smtClean="0">
                <a:latin typeface="Times New Roman" pitchFamily="18" charset="0"/>
                <a:cs typeface="Times New Roman" pitchFamily="18" charset="0"/>
              </a:rPr>
              <a:t>tax rate τ = 35%</a:t>
            </a:r>
          </a:p>
          <a:p>
            <a:r>
              <a:rPr lang="en-US" altLang="zh-TW" sz="2400" dirty="0" smtClean="0">
                <a:latin typeface="Times New Roman" pitchFamily="18" charset="0"/>
                <a:cs typeface="Times New Roman" pitchFamily="18" charset="0"/>
              </a:rPr>
              <a:t>face value F = $100</a:t>
            </a:r>
          </a:p>
          <a:p>
            <a:r>
              <a:rPr lang="en-US" altLang="zh-TW" sz="2400" dirty="0" smtClean="0">
                <a:latin typeface="Times New Roman" pitchFamily="18" charset="0"/>
                <a:cs typeface="Times New Roman" pitchFamily="18" charset="0"/>
              </a:rPr>
              <a:t>coupon rate c = 7%</a:t>
            </a:r>
          </a:p>
          <a:p>
            <a:r>
              <a:rPr lang="en-US" altLang="zh-TW" sz="2400" dirty="0" smtClean="0">
                <a:latin typeface="Times New Roman" pitchFamily="18" charset="0"/>
                <a:cs typeface="Times New Roman" pitchFamily="18" charset="0"/>
              </a:rPr>
              <a:t>call premium p = 5%</a:t>
            </a:r>
          </a:p>
          <a:p>
            <a:r>
              <a:rPr lang="en-US" altLang="zh-TW" sz="2400" dirty="0" smtClean="0">
                <a:latin typeface="Times New Roman" pitchFamily="18" charset="0"/>
                <a:cs typeface="Times New Roman" pitchFamily="18" charset="0"/>
              </a:rPr>
              <a:t>conversion ratio x = 0.2</a:t>
            </a:r>
          </a:p>
          <a:p>
            <a:r>
              <a:rPr lang="en-US" altLang="zh-TW" sz="2400" dirty="0" smtClean="0">
                <a:latin typeface="Times New Roman" pitchFamily="18" charset="0"/>
                <a:cs typeface="Times New Roman" pitchFamily="18" charset="0"/>
              </a:rPr>
              <a:t>default-triggering level Θ = 45.1513 (solved numerically)</a:t>
            </a:r>
          </a:p>
          <a:p>
            <a:r>
              <a:rPr lang="en-US" altLang="zh-TW" sz="2400" dirty="0" smtClean="0">
                <a:latin typeface="Times New Roman" pitchFamily="18" charset="0"/>
                <a:cs typeface="Times New Roman" pitchFamily="18" charset="0"/>
              </a:rPr>
              <a:t>call-triggering level V* = (1+p)F/x = 525</a:t>
            </a:r>
          </a:p>
          <a:p>
            <a:endParaRPr lang="zh-TW"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623</Words>
  <Application>Microsoft Office PowerPoint</Application>
  <PresentationFormat>如螢幕大小 (4:3)</PresentationFormat>
  <Paragraphs>111</Paragraphs>
  <Slides>24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新細明體</vt:lpstr>
      <vt:lpstr>Arial</vt:lpstr>
      <vt:lpstr>Calibri</vt:lpstr>
      <vt:lpstr>Cambria Math</vt:lpstr>
      <vt:lpstr>Times New Roman</vt:lpstr>
      <vt:lpstr>Wingdings</vt:lpstr>
      <vt:lpstr>Office 佈景主題</vt:lpstr>
      <vt:lpstr>Early and late calls of convertible bonds: Theory and evidence</vt:lpstr>
      <vt:lpstr>Abstract</vt:lpstr>
      <vt:lpstr>Preliminary</vt:lpstr>
      <vt:lpstr>Model</vt:lpstr>
      <vt:lpstr>Model</vt:lpstr>
      <vt:lpstr>                      Model                   (TP)</vt:lpstr>
      <vt:lpstr>Model (maximize equity value)</vt:lpstr>
      <vt:lpstr>Model (maximize equity value)</vt:lpstr>
      <vt:lpstr>The base case</vt:lpstr>
      <vt:lpstr>Cash flow hypothesis  (Asquith and Mullins, 1991)</vt:lpstr>
      <vt:lpstr>Cash flow hypothesis  (Asquith and Mullins, 1991)</vt:lpstr>
      <vt:lpstr>                     Founding                (TP)</vt:lpstr>
      <vt:lpstr>The stickiness in V*  comes from the discontinuity caused by the difference in payoffs between in-the-money and  out-of-the-money calls.</vt:lpstr>
      <vt:lpstr>Found</vt:lpstr>
      <vt:lpstr>In Base Case</vt:lpstr>
      <vt:lpstr>        Factors affecting the </vt:lpstr>
      <vt:lpstr>PowerPoint 簡報</vt:lpstr>
      <vt:lpstr>Factors affecting the optimal call policy</vt:lpstr>
      <vt:lpstr>Summary</vt:lpstr>
      <vt:lpstr>             Cauchy-Euler D.E.         (Back)</vt:lpstr>
      <vt:lpstr>.</vt:lpstr>
      <vt:lpstr>                                                           (back)</vt:lpstr>
      <vt:lpstr>              Valuation of equity        (Back)</vt:lpstr>
      <vt:lpstr>              Valuation of equity        (Back)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and late calls of convertible bonds: Theory and evidence</dc:title>
  <dc:creator>J.P.Chen</dc:creator>
  <cp:lastModifiedBy>J.P.Chen</cp:lastModifiedBy>
  <cp:revision>231</cp:revision>
  <dcterms:created xsi:type="dcterms:W3CDTF">2013-10-05T05:12:08Z</dcterms:created>
  <dcterms:modified xsi:type="dcterms:W3CDTF">2013-11-15T15:13:37Z</dcterms:modified>
</cp:coreProperties>
</file>